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32"/>
  </p:handoutMasterIdLst>
  <p:sldIdLst>
    <p:sldId id="256" r:id="rId4"/>
    <p:sldId id="258" r:id="rId6"/>
    <p:sldId id="259" r:id="rId7"/>
    <p:sldId id="260" r:id="rId8"/>
    <p:sldId id="261" r:id="rId9"/>
    <p:sldId id="282" r:id="rId10"/>
    <p:sldId id="262" r:id="rId11"/>
    <p:sldId id="263" r:id="rId12"/>
    <p:sldId id="283" r:id="rId13"/>
    <p:sldId id="264" r:id="rId14"/>
    <p:sldId id="284" r:id="rId15"/>
    <p:sldId id="265" r:id="rId16"/>
    <p:sldId id="266" r:id="rId17"/>
    <p:sldId id="285" r:id="rId18"/>
    <p:sldId id="267" r:id="rId19"/>
    <p:sldId id="268" r:id="rId20"/>
    <p:sldId id="286" r:id="rId21"/>
    <p:sldId id="269" r:id="rId22"/>
    <p:sldId id="287" r:id="rId23"/>
    <p:sldId id="289" r:id="rId24"/>
    <p:sldId id="270" r:id="rId25"/>
    <p:sldId id="288" r:id="rId26"/>
    <p:sldId id="271" r:id="rId27"/>
    <p:sldId id="272" r:id="rId28"/>
    <p:sldId id="277" r:id="rId29"/>
    <p:sldId id="278" r:id="rId30"/>
    <p:sldId id="281" r:id="rId31"/>
  </p:sldIdLst>
  <p:sldSz cx="12192000" cy="6858000"/>
  <p:notesSz cx="6858000" cy="9144000"/>
  <p:embeddedFontLst>
    <p:embeddedFont>
      <p:font typeface="Calibri" panose="020F0502020204030204"/>
      <p:regular r:id="rId36"/>
      <p:bold r:id="rId37"/>
      <p:italic r:id="rId38"/>
      <p:boldItalic r:id="rId39"/>
    </p:embeddedFont>
    <p:embeddedFont>
      <p:font typeface="微软雅黑" panose="020B0503020204020204" charset="-122"/>
      <p:regular r:id="rId40"/>
    </p:embeddedFont>
    <p:embeddedFont>
      <p:font typeface="汉仪昌黎宋刻本原版W" panose="00020600040101010101" charset="-122"/>
      <p:regular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12" y="-108"/>
      </p:cViewPr>
      <p:guideLst>
        <p:guide orient="horz" pos="2132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24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9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/>
            </a:fld>
            <a:endParaRPr lang="zh-CN" altLang="en-US"/>
          </a:p>
        </p:txBody>
      </p:sp>
      <p:sp>
        <p:nvSpPr>
          <p:cNvPr id="104889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104889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9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9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0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10486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远望念青唐古拉山，它是藏地三大神山之一，山势雄伟，景色秀丽。之后经过的那根拉山口，这里可以俯瞰群山连绵、云雾缭绕的壮丽景色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大理篇——风花雪月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3B0866-97D8-45CA-AC9E-3D151324F7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560D7-5DD8-4BAD-A65B-D8B626E1F3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双城体验</a:t>
            </a:r>
          </a:p>
          <a:p>
            <a:r>
              <a:t>从拉萨到大理，跨越了千山万水，体验了两种截然不同的文化。在这次旅行中，我体验到了藏地的神秘与大理的风情。在两座城市间，留下了难忘的回忆</a:t>
            </a:r>
          </a:p>
          <a:p>
            <a:r>
              <a:t>这次的拉萨至大理双城之旅，是一场心灵的洗礼，一次视觉的盛宴。我见证了布达拉宫的庄严、大昭寺的虔诚、纳木措的壮丽、念青唐古拉山的雄伟，也感受到了扎西半岛的宁静、苍山洱海的秀美、大理古城的韵味。在这次旅行中，我们不仅领略了自然风光的壮丽，更深入地感受到了两种文化的独特魅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49FDD-7AEF-4153-A3FF-7C02BF3B9F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8C78-4328-407D-AD18-78FCC99900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DF2C-8ADE-430D-B1DC-035F35CFDF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CDF2C-8ADE-430D-B1DC-035F35CFDF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 flipH="1">
            <a:off x="0" y="0"/>
            <a:ext cx="0" cy="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如有异常请联系客服（微信：sootar_ ）</a:t>
            </a:r>
          </a:p>
          <a:p>
            <a:r>
              <a:t>最高的地方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5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6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b="1"/>
              <a:t>单击此处编辑母版标题样式</a:t>
            </a:r>
            <a:endParaRPr lang="zh-CN" altLang="en-US" b="1"/>
          </a:p>
        </p:txBody>
      </p:sp>
      <p:sp>
        <p:nvSpPr>
          <p:cNvPr id="104887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7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7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40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41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4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4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78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b="1"/>
              <a:t>单击此处编辑母版文本样式</a:t>
            </a:r>
            <a:endParaRPr lang="zh-CN" altLang="en-US" b="1"/>
          </a:p>
        </p:txBody>
      </p:sp>
      <p:sp>
        <p:nvSpPr>
          <p:cNvPr id="1048879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8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b="1"/>
              <a:t>单击此处编辑母版文本样式</a:t>
            </a:r>
            <a:endParaRPr lang="zh-CN" altLang="en-US" b="1"/>
          </a:p>
        </p:txBody>
      </p:sp>
      <p:sp>
        <p:nvSpPr>
          <p:cNvPr id="1048881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8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8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88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8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61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b="1"/>
              <a:t>单击此处编辑母版标题样式</a:t>
            </a:r>
            <a:endParaRPr lang="zh-CN" altLang="en-US" b="1"/>
          </a:p>
        </p:txBody>
      </p:sp>
      <p:sp>
        <p:nvSpPr>
          <p:cNvPr id="1048857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58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5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6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b="1"/>
              <a:t>单击此处编辑母版标题样式</a:t>
            </a:r>
            <a:endParaRPr lang="zh-CN" altLang="en-US" b="1"/>
          </a:p>
        </p:txBody>
      </p:sp>
      <p:sp>
        <p:nvSpPr>
          <p:cNvPr id="1048846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847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84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84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fld id="{530820CF-B880-4189-942D-D702A7CBA730}" type="datetimeFigureOut">
              <a:rPr lang="zh-CN" altLang="en-US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fld id="{0C913308-F349-4B6D-A68A-DD1791B4A57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fld id="{E8FD0B7A-F5DD-4F40-B4CB-3B2C354B893A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fld id="{93AE1883-0942-4AA3-9DB2-9C7C3A0314B1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jpe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notesSlide" Target="../notesSlides/notesSlide3.xml"/><Relationship Id="rId21" Type="http://schemas.openxmlformats.org/officeDocument/2006/relationships/slideLayout" Target="../slideLayouts/slideLayout13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6313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New picture"/>
          <p:cNvPicPr/>
          <p:nvPr/>
        </p:nvPicPr>
        <p:blipFill>
          <a:blip r:embed="rId1"/>
          <a:stretch>
            <a:fillRect/>
          </a:stretch>
        </p:blipFill>
        <p:spPr>
          <a:xfrm>
            <a:off x="-1" y="5589240"/>
            <a:ext cx="12192001" cy="2727176"/>
          </a:xfrm>
          <a:prstGeom prst="rect">
            <a:avLst/>
          </a:prstGeom>
          <a:ln>
            <a:noFill/>
          </a:ln>
        </p:spPr>
      </p:pic>
      <p:sp>
        <p:nvSpPr>
          <p:cNvPr id="1048597" name="文本框 5"/>
          <p:cNvSpPr txBox="1"/>
          <p:nvPr/>
        </p:nvSpPr>
        <p:spPr>
          <a:xfrm>
            <a:off x="2999656" y="1772816"/>
            <a:ext cx="6624736" cy="2016224"/>
          </a:xfrm>
          <a:prstGeom prst="rect">
            <a:avLst/>
          </a:prstGeom>
          <a:noFill/>
        </p:spPr>
        <p:txBody>
          <a:bodyPr wrap="square" rtlCol="0" anchor="ctr" anchorCtr="0">
            <a:normAutofit fontScale="57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80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高山之巅到洱海之畔</a:t>
            </a:r>
            <a:endParaRPr lang="zh-CN" altLang="zh-CN" sz="80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  <a:p>
            <a:pPr algn="ctr"/>
            <a:r>
              <a:rPr lang="zh-CN" altLang="zh-CN" sz="80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拉萨To大理——双城之旅</a:t>
            </a:r>
            <a:endParaRPr lang="zh-CN" altLang="zh-CN" sz="80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cxnSp>
        <p:nvCxnSpPr>
          <p:cNvPr id="3145732" name="直接连接符 8"/>
          <p:cNvCxnSpPr/>
          <p:nvPr/>
        </p:nvCxnSpPr>
        <p:spPr>
          <a:xfrm>
            <a:off x="6096000" y="-671119"/>
            <a:ext cx="3803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/>
          <p:cNvSpPr txBox="1"/>
          <p:nvPr/>
        </p:nvSpPr>
        <p:spPr>
          <a:xfrm>
            <a:off x="2999656" y="3933056"/>
            <a:ext cx="6624736" cy="504056"/>
          </a:xfrm>
          <a:prstGeom prst="rect">
            <a:avLst/>
          </a:prstGeom>
          <a:noFill/>
        </p:spPr>
        <p:txBody>
          <a:bodyPr wrap="square" rtlCol="0" anchor="ctr" anchorCtr="0">
            <a:normAutofit fontScale="300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en-US" sz="80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汇报人：</a:t>
            </a:r>
            <a:r>
              <a:rPr lang="zh-CN" altLang="zh-CN" sz="80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侯润泽</a:t>
            </a:r>
            <a:endParaRPr lang="zh-CN" altLang="zh-CN" sz="80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280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拉萨篇——神圣之旅</a:t>
            </a:r>
            <a:endParaRPr lang="zh-CN" altLang="zh-CN" sz="2800">
              <a:solidFill>
                <a:srgbClr val="C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11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96"/>
          <p:cNvSpPr/>
          <p:nvPr/>
        </p:nvSpPr>
        <p:spPr>
          <a:xfrm>
            <a:off x="2510314" y="5378544"/>
            <a:ext cx="7271861" cy="583565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sz="1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离开拉萨市区，来到了被誉为"天湖"的纳木措。湖面碧波荡漾，四周雪山环绕，景色如画。在这里，您可以感受到大自然的壮丽与宁静</a:t>
            </a:r>
            <a:endParaRPr lang="zh-CN" sz="1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1064736" y="4301952"/>
            <a:ext cx="321818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239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“</a:t>
            </a:r>
            <a:endParaRPr lang="zh-CN" altLang="en-US" sz="239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>
            <a:off x="9921200" y="3795623"/>
            <a:ext cx="321818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2390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“</a:t>
            </a:r>
            <a:endParaRPr lang="zh-CN" altLang="en-US" sz="239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9050" y="3438250"/>
            <a:ext cx="4754880" cy="10147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zh-CN" sz="6000" b="1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纳木措</a:t>
            </a:r>
            <a:endParaRPr lang="zh-CN" altLang="zh-CN" sz="6000" b="1">
              <a:solidFill>
                <a:srgbClr val="0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44932" y="4506672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 prLst="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 prLst="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 prLst="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 prLst="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 prLst="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4" grpId="2"/>
      <p:bldP spid="5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128100010"/>
          <p:cNvPicPr>
            <a:picLocks noChangeAspect="1"/>
          </p:cNvPicPr>
          <p:nvPr/>
        </p:nvPicPr>
        <p:blipFill>
          <a:blip r:embed="rId1"/>
          <a:srcRect b="10759"/>
          <a:stretch>
            <a:fillRect/>
          </a:stretch>
        </p:blipFill>
        <p:spPr>
          <a:xfrm>
            <a:off x="5663565" y="2864485"/>
            <a:ext cx="5759450" cy="3855085"/>
          </a:xfrm>
          <a:prstGeom prst="rect">
            <a:avLst/>
          </a:prstGeom>
        </p:spPr>
      </p:pic>
      <p:pic>
        <p:nvPicPr>
          <p:cNvPr id="3" name="图片 2" descr="微信图片_202411280959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45085"/>
            <a:ext cx="3391535" cy="5484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7575" y="261302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纳木措，意为“天湖”，是中国第二大咸水湖，也是西藏最著名的湖泊之一，以其壮丽的自然风光和神秘的宗教氛围吸引着无数游客。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在纳木措，可以感受到大自然的壮丽和宁静。牧羊人与牦牛悠然自得，展现了西藏独特的生活方式。无论是清晨的日出，还是傍晚的余晖，湖面上的景色都变化多端，仿佛每一刻都有不同的美丽。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纳木措被视为神圣的湖泊，许多信徒来到这里朝圣，表达对神灵的敬仰。湖畔的小寺庙和经幡随风飘扬，增添了神秘的宗教气息。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43300" y="2852420"/>
            <a:ext cx="2087245" cy="3855720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纳木措的海拔约为</a:t>
            </a:r>
            <a:r>
              <a:rPr lang="en-US" altLang="zh-CN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4718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米，是世界上最高的咸水湖之一。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最好不要刚到拉萨就来！极有可能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高原反应。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084570" y="4998720"/>
            <a:ext cx="4787900" cy="411480"/>
          </a:xfrm>
          <a:prstGeom prst="rect">
            <a:avLst/>
          </a:prstGeom>
        </p:spPr>
        <p:txBody>
          <a:bodyPr vert="horz" lIns="68580" tIns="34290" rIns="68580" bIns="34290" anchor="ctr" anchorCtr="1">
            <a:no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7" name="梯形 6"/>
          <p:cNvSpPr/>
          <p:nvPr/>
        </p:nvSpPr>
        <p:spPr>
          <a:xfrm rot="5400000">
            <a:off x="-730482" y="3126104"/>
            <a:ext cx="2017395" cy="605790"/>
          </a:xfrm>
          <a:prstGeom prst="trapezoid">
            <a:avLst>
              <a:gd name="adj" fmla="val 42201"/>
            </a:avLst>
          </a:prstGeom>
          <a:solidFill>
            <a:schemeClr val="bg1">
              <a:alpha val="21000"/>
            </a:schemeClr>
          </a:solidFill>
          <a:ln>
            <a:noFill/>
          </a:ln>
          <a:effectLst>
            <a:outerShdw blurRad="50800" dist="38100" dir="2700000" algn="tl" rotWithShape="0">
              <a:srgbClr val="AF0B06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9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/>
        </p:txBody>
      </p:sp>
      <p:cxnSp>
        <p:nvCxnSpPr>
          <p:cNvPr id="4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New shape"/>
          <p:cNvSpPr/>
          <p:nvPr/>
        </p:nvSpPr>
        <p:spPr>
          <a:xfrm>
            <a:off x="1117600" y="4013200"/>
            <a:ext cx="2413000" cy="101600"/>
          </a:xfrm>
          <a:prstGeom prst="rect">
            <a:avLst/>
          </a:prstGeom>
          <a:solidFill>
            <a:srgbClr val="4E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97300" y="1397000"/>
            <a:ext cx="7137400" cy="47498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12" name="New shape"/>
          <p:cNvSpPr/>
          <p:nvPr/>
        </p:nvSpPr>
        <p:spPr>
          <a:xfrm>
            <a:off x="1117600" y="3479800"/>
            <a:ext cx="2336800" cy="5334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7500" lnSpcReduction="10000"/>
          </a:bodyPr>
          <a:lstStyle/>
          <a:p>
            <a:pPr indent="0" algn="l">
              <a:lnSpc>
                <a:spcPct val="100000"/>
              </a:lnSpc>
            </a:pPr>
            <a:r>
              <a:rPr sz="47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最高的地方</a:t>
            </a:r>
            <a:endParaRPr sz="47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sp>
        <p:nvSpPr>
          <p:cNvPr id="1048616" name="文本框 45"/>
          <p:cNvSpPr txBox="1"/>
          <p:nvPr/>
        </p:nvSpPr>
        <p:spPr>
          <a:xfrm>
            <a:off x="1415172" y="2564796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叁</a:t>
            </a:r>
            <a:endParaRPr lang="zh-CN" altLang="zh-CN" sz="3200" spc="1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 animBg="1"/>
      <p:bldP spid="11" grpId="2" animBg="1"/>
      <p:bldP spid="12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084570" y="4998720"/>
            <a:ext cx="4787900" cy="411480"/>
          </a:xfrm>
          <a:prstGeom prst="rect">
            <a:avLst/>
          </a:prstGeom>
        </p:spPr>
        <p:txBody>
          <a:bodyPr vert="horz" lIns="68580" tIns="34290" rIns="68580" bIns="34290" anchor="ctr" anchorCtr="1">
            <a:no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10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491230" y="2564765"/>
            <a:ext cx="7814945" cy="41656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12" name="New shape"/>
          <p:cNvSpPr/>
          <p:nvPr/>
        </p:nvSpPr>
        <p:spPr>
          <a:xfrm>
            <a:off x="1117600" y="1333500"/>
            <a:ext cx="6146800" cy="10287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/>
          <a:p>
            <a:pPr indent="0" algn="l">
              <a:lnSpc>
                <a:spcPct val="125000"/>
              </a:lnSpc>
            </a:pPr>
            <a:r>
              <a:rPr sz="21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远望念青唐古拉山，它是藏地三大神山之一，山势雄伟，景色秀丽。</a:t>
            </a:r>
            <a:endParaRPr sz="2100" b="0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 bldLvl="0" animBg="1"/>
      <p:bldP spid="12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New picture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80" y="332740"/>
            <a:ext cx="4318635" cy="523430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6311900" y="332740"/>
            <a:ext cx="3020695" cy="286448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那根拉山口是通往纳木措的重要路口。这里的海拔有</a:t>
            </a:r>
            <a:r>
              <a:rPr lang="en-US" altLang="zh-CN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5190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米，站在山口上，可以俯瞰到壮观的雪山、广袤的草原和清澈的湖泊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，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景色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非常好。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风超级大。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pic>
        <p:nvPicPr>
          <p:cNvPr id="3" name="图片 2" descr="微信图片_20241128173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05" y="2226945"/>
            <a:ext cx="6652895" cy="463105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2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084570" y="4998720"/>
            <a:ext cx="4787900" cy="411480"/>
          </a:xfrm>
          <a:prstGeom prst="rect">
            <a:avLst/>
          </a:prstGeom>
        </p:spPr>
        <p:txBody>
          <a:bodyPr vert="horz" lIns="68580" tIns="34290" rIns="68580" bIns="34290" anchor="ctr" anchorCtr="1">
            <a:no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/>
        </p:txBody>
      </p:sp>
      <p:cxnSp>
        <p:nvCxnSpPr>
          <p:cNvPr id="4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New shape"/>
          <p:cNvSpPr/>
          <p:nvPr/>
        </p:nvSpPr>
        <p:spPr>
          <a:xfrm>
            <a:off x="1117600" y="4241800"/>
            <a:ext cx="2336800" cy="101600"/>
          </a:xfrm>
          <a:prstGeom prst="rect">
            <a:avLst/>
          </a:prstGeom>
          <a:solidFill>
            <a:srgbClr val="4E6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4191000" y="1397000"/>
            <a:ext cx="6350000" cy="47625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12" name="New shape"/>
          <p:cNvSpPr/>
          <p:nvPr/>
        </p:nvSpPr>
        <p:spPr>
          <a:xfrm>
            <a:off x="1117600" y="3175000"/>
            <a:ext cx="2336800" cy="10668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77500" lnSpcReduction="10000"/>
          </a:bodyPr>
          <a:lstStyle/>
          <a:p>
            <a:pPr indent="0" algn="ctr">
              <a:lnSpc>
                <a:spcPct val="100000"/>
              </a:lnSpc>
            </a:pPr>
            <a:r>
              <a:rPr sz="47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大理</a:t>
            </a:r>
            <a:endParaRPr sz="47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0" algn="ctr">
              <a:lnSpc>
                <a:spcPct val="100000"/>
              </a:lnSpc>
            </a:pPr>
            <a:r>
              <a:rPr sz="4700" b="1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风花雪月</a:t>
            </a:r>
            <a:endParaRPr sz="4700" b="1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sp>
        <p:nvSpPr>
          <p:cNvPr id="1048616" name="文本框 45"/>
          <p:cNvSpPr txBox="1"/>
          <p:nvPr/>
        </p:nvSpPr>
        <p:spPr>
          <a:xfrm>
            <a:off x="1559317" y="2348896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肆</a:t>
            </a:r>
            <a:endParaRPr lang="zh-CN" altLang="zh-CN" sz="3200" spc="1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1" animBg="1"/>
      <p:bldP spid="11" grpId="2" animBg="1"/>
      <p:bldP spid="12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5658" y="188842"/>
            <a:ext cx="5212080" cy="110680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6600" b="1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苍山洱海</a:t>
            </a:r>
            <a:endParaRPr lang="zh-CN" altLang="zh-CN" sz="6600" b="1">
              <a:solidFill>
                <a:srgbClr val="0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Rectangle 96"/>
          <p:cNvSpPr/>
          <p:nvPr/>
        </p:nvSpPr>
        <p:spPr>
          <a:xfrm>
            <a:off x="4007485" y="1484630"/>
            <a:ext cx="4382135" cy="108839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indent="457200" algn="ctr"/>
            <a:r>
              <a:rPr lang="zh-CN" altLang="zh-CN" sz="160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沉浸在苍山洱海的秀美风光中。</a:t>
            </a:r>
            <a:endParaRPr lang="zh-CN" altLang="zh-CN" sz="1600">
              <a:solidFill>
                <a:schemeClr val="tx1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  <a:p>
            <a:pPr indent="457200" algn="ctr"/>
            <a:r>
              <a:rPr lang="zh-CN" altLang="zh-CN" sz="160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苍山如屏，洱海如镜，二者相映成趣，美不胜收。在这里，能感受到大自然的鬼斧神工</a:t>
            </a:r>
            <a:endParaRPr lang="zh-CN" altLang="zh-CN" sz="1600">
              <a:solidFill>
                <a:schemeClr val="tx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367530" y="1196340"/>
            <a:ext cx="3632200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128100213"/>
          <p:cNvPicPr>
            <a:picLocks noChangeAspect="1"/>
          </p:cNvPicPr>
          <p:nvPr/>
        </p:nvPicPr>
        <p:blipFill>
          <a:blip r:embed="rId1"/>
          <a:srcRect b="8102"/>
          <a:stretch>
            <a:fillRect/>
          </a:stretch>
        </p:blipFill>
        <p:spPr>
          <a:xfrm>
            <a:off x="407035" y="116205"/>
            <a:ext cx="3173730" cy="3889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07485" y="47656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苍山是云南省大理的标志性山脉，绵延数十公里，巍峨挺拔。它以其壮丽的自然景观和丰富的文化底蕴而闻名。苍山的最高峰</a:t>
            </a:r>
            <a:r>
              <a:rPr lang="en-US" altLang="zh-CN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——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马龙峰，海拔</a:t>
            </a:r>
            <a:r>
              <a:rPr lang="en-US" altLang="zh-CN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4122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米，山势陡峻，状如马首龙头，故名马龙峰。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5460" y="4365625"/>
            <a:ext cx="4756785" cy="2061845"/>
          </a:xfrm>
          <a:prstGeom prst="rect">
            <a:avLst/>
          </a:prstGeom>
        </p:spPr>
        <p:txBody>
          <a:bodyPr>
            <a:noAutofit/>
          </a:bodyPr>
          <a:p>
            <a:pPr marL="0" indent="266700">
              <a:lnSpc>
                <a:spcPts val="1800"/>
              </a:lnSpc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清碧溪是位于苍山圣应峰和</a:t>
            </a: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马龙峰之间的景点。</a:t>
            </a:r>
            <a:endParaRPr lang="zh-CN" altLang="en-US" sz="1600" b="0" i="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marL="0" indent="266700">
              <a:lnSpc>
                <a:spcPts val="1800"/>
              </a:lnSpc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清碧溪由上、中、下三个潭组成。近代著名画家徐悲鸿评价清碧溪</a:t>
            </a:r>
            <a:r>
              <a:rPr lang="en-US" altLang="zh-CN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 “乞食妙香国，消魂清碧溪”</a:t>
            </a: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，称其：“其色纯绿，漾光浮黛，照耀崖谷，午日射其中，金碧交荡，光怪得未曾有。”</a:t>
            </a:r>
            <a:endParaRPr lang="zh-CN" altLang="en-US" sz="1600" b="0" i="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</p:blipFill>
        <p:spPr>
          <a:xfrm>
            <a:off x="7392035" y="1772920"/>
            <a:ext cx="4312285" cy="5059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 txBox="1"/>
          <p:nvPr/>
        </p:nvSpPr>
        <p:spPr>
          <a:xfrm>
            <a:off x="6084570" y="4998720"/>
            <a:ext cx="4787900" cy="411480"/>
          </a:xfrm>
          <a:prstGeom prst="rect">
            <a:avLst/>
          </a:prstGeom>
        </p:spPr>
        <p:txBody>
          <a:bodyPr vert="horz" lIns="68580" tIns="34290" rIns="68580" bIns="34290" anchor="ctr" anchorCtr="1">
            <a:no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cxnSp>
        <p:nvCxnSpPr>
          <p:cNvPr id="16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微信图片_20241128095830"/>
          <p:cNvPicPr>
            <a:picLocks noChangeAspect="1"/>
          </p:cNvPicPr>
          <p:nvPr/>
        </p:nvPicPr>
        <p:blipFill>
          <a:blip r:embed="rId2"/>
          <a:srcRect b="31200"/>
          <a:stretch>
            <a:fillRect/>
          </a:stretch>
        </p:blipFill>
        <p:spPr>
          <a:xfrm>
            <a:off x="728980" y="707390"/>
            <a:ext cx="5106670" cy="31813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23543" y="4217282"/>
            <a:ext cx="5212080" cy="110680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6600" b="1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崇圣寺</a:t>
            </a:r>
            <a:endParaRPr lang="zh-CN" altLang="zh-CN" sz="6600" b="1">
              <a:solidFill>
                <a:srgbClr val="0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13510" y="5300980"/>
            <a:ext cx="3632200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447665" y="4004628"/>
            <a:ext cx="5080000" cy="2553335"/>
          </a:xfrm>
          <a:prstGeom prst="rect">
            <a:avLst/>
          </a:prstGeom>
        </p:spPr>
        <p:txBody>
          <a:bodyPr>
            <a:sp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崇圣寺，是一处融自然美景与人文历史于一体的圣地。寺院背靠巍峨的苍山，面朝碧蓝的洱海，四季变换中展现出不同的神韵。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崇圣寺始建于唐代，历史悠久，具有深厚的文化底蕴。走进崇圣寺，您会被古朴的建筑、庄严的佛像、以及悠扬的佛教音乐所包围。在这里，您可以静心冥想，感受内心的宁静与平和。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崇圣寺不仅是宗教信仰的象征，更是大理这片土地上文化与自然交融的缩影。来这里，感受历史的厚重，体验心灵的洗礼，留下美好的回忆。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pic>
        <p:nvPicPr>
          <p:cNvPr id="21" name="图片 20" descr="微信图片_202411280957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50" y="707390"/>
            <a:ext cx="5237480" cy="3188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 descr="微信图片_20241128095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943215" cy="5958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28025" y="3212465"/>
            <a:ext cx="3300730" cy="584898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/>
            <a:r>
              <a:rPr lang="zh-CN" altLang="en-US" sz="1600" b="0" i="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九龙浴佛池位于寺院阿嵯耶观音阁正门前方，是以九龙浴太子传说为题材，将九龙和太子以石雕形式雕刻成一组景观，并采用石雕和喷泉结合，体现浴佛的真实效果。</a:t>
            </a:r>
            <a:endParaRPr lang="zh-CN" altLang="en-US" sz="1600" b="0" i="0">
              <a:solidFill>
                <a:schemeClr val="tx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marL="0" indent="266700"/>
            <a:r>
              <a:rPr lang="zh-CN" altLang="en-US" sz="1600" b="0" i="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相传佛教创始人乔达摩</a:t>
            </a:r>
            <a:r>
              <a:rPr lang="en-US" altLang="zh-CN" sz="1600" b="0" i="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.</a:t>
            </a:r>
            <a:r>
              <a:rPr lang="zh-CN" altLang="en-US" sz="1600" b="0" i="0">
                <a:solidFill>
                  <a:schemeClr val="tx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悉达多出生于王族，因此被称之为太子，相传佛陀出生后脚踏起步，步步生花，一手指天，一手指地，并说道：天上天下，惟我独尊。</a:t>
            </a:r>
            <a:endParaRPr lang="zh-CN" altLang="en-US" sz="1600" b="0" i="0">
              <a:solidFill>
                <a:schemeClr val="tx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55635" y="1844675"/>
            <a:ext cx="3300730" cy="7861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ctr"/>
            <a:r>
              <a:rPr lang="zh-CN" altLang="en-US" sz="44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+mn-ea"/>
              </a:rPr>
              <a:t>九龙浴佛</a:t>
            </a:r>
            <a:endParaRPr lang="zh-CN" altLang="en-US" sz="4400" b="0" i="0">
              <a:solidFill>
                <a:schemeClr val="tx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94" y="4909622"/>
            <a:ext cx="7802613" cy="3365832"/>
          </a:xfrm>
          <a:prstGeom prst="rect">
            <a:avLst/>
          </a:prstGeom>
        </p:spPr>
      </p:pic>
      <p:sp>
        <p:nvSpPr>
          <p:cNvPr id="1048615" name="矩形: 圆角 3"/>
          <p:cNvSpPr/>
          <p:nvPr/>
        </p:nvSpPr>
        <p:spPr>
          <a:xfrm rot="2740543">
            <a:off x="4057710" y="1393585"/>
            <a:ext cx="4076580" cy="407083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1048616" name="文本框 45"/>
          <p:cNvSpPr txBox="1"/>
          <p:nvPr/>
        </p:nvSpPr>
        <p:spPr>
          <a:xfrm>
            <a:off x="5303912" y="1268761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壹</a:t>
            </a:r>
            <a:endParaRPr lang="zh-CN" altLang="zh-CN" sz="3200" spc="1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1048617" name="文本框 46"/>
          <p:cNvSpPr txBox="1"/>
          <p:nvPr/>
        </p:nvSpPr>
        <p:spPr>
          <a:xfrm>
            <a:off x="3719736" y="3068960"/>
            <a:ext cx="4752528" cy="9360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4000" spc="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引言</a:t>
            </a:r>
            <a:endParaRPr lang="zh-CN" altLang="zh-CN" sz="4000" spc="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cxnSp>
        <p:nvCxnSpPr>
          <p:cNvPr id="3145733" name="直接连接符 13"/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128095727"/>
          <p:cNvPicPr>
            <a:picLocks noChangeAspect="1"/>
          </p:cNvPicPr>
          <p:nvPr/>
        </p:nvPicPr>
        <p:blipFill>
          <a:blip r:embed="rId1"/>
          <a:srcRect b="13119"/>
          <a:stretch>
            <a:fillRect/>
          </a:stretch>
        </p:blipFill>
        <p:spPr>
          <a:xfrm>
            <a:off x="6023610" y="0"/>
            <a:ext cx="6168390" cy="3831590"/>
          </a:xfrm>
          <a:prstGeom prst="rect">
            <a:avLst/>
          </a:prstGeom>
        </p:spPr>
      </p:pic>
      <p:pic>
        <p:nvPicPr>
          <p:cNvPr id="4" name="图片 3" descr="微信图片_202411280957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4245" cy="3831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325" y="393319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聚影</a:t>
            </a:r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池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algn="l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形如洱海，聚四围苍松翠柏与三塔钟楼倒影于</a:t>
            </a:r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一池。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39510" y="3933190"/>
            <a:ext cx="5626735" cy="284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崇圣寺三塔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背靠苍山，</a:t>
            </a:r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面向洱海。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正中大塔叫千寻塔，高度为69.13米，建于唐代南诏国时期（公元833年－840年），共16级。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南北两座小塔，外观轮廓为锥形，是典型的宋代建筑风格，建造于大理国段正严、段正兴时期（公元1108～1172年）。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>
                <a:latin typeface="汉仪昌黎宋刻本原版W" panose="00020600040101010101" charset="-122"/>
                <a:ea typeface="汉仪昌黎宋刻本原版W" panose="00020600040101010101" charset="-122"/>
              </a:rPr>
              <a:t>崇圣寺三塔集崇扬佛教、镇灾降邪和观赏三种功能于一身,建塔艺术登峰造极，具有极高的历史、文化和建筑价值。</a:t>
            </a:r>
            <a:endParaRPr lang="zh-CN" altLang="en-US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梯形 6"/>
          <p:cNvSpPr/>
          <p:nvPr/>
        </p:nvSpPr>
        <p:spPr>
          <a:xfrm rot="5400000">
            <a:off x="-730482" y="3126104"/>
            <a:ext cx="2017395" cy="605790"/>
          </a:xfrm>
          <a:prstGeom prst="trapezoid">
            <a:avLst>
              <a:gd name="adj" fmla="val 42201"/>
            </a:avLst>
          </a:prstGeom>
          <a:solidFill>
            <a:schemeClr val="bg1">
              <a:alpha val="21000"/>
            </a:schemeClr>
          </a:solidFill>
          <a:ln>
            <a:noFill/>
          </a:ln>
          <a:effectLst>
            <a:outerShdw blurRad="50800" dist="38100" dir="2700000" algn="tl" rotWithShape="0">
              <a:srgbClr val="AF0B06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8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280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大理篇——风花雪月</a:t>
            </a:r>
            <a:endParaRPr lang="zh-CN" altLang="zh-CN" sz="2800">
              <a:solidFill>
                <a:srgbClr val="C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9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153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E6078">
                  <a:alpha val="30000"/>
                </a:srgbClr>
              </a:gs>
              <a:gs pos="100000">
                <a:srgbClr val="4E6078">
                  <a:alpha val="3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9pPr>
          </a:lstStyle>
          <a:p/>
        </p:txBody>
      </p:sp>
      <p:sp>
        <p:nvSpPr>
          <p:cNvPr id="6" name="文本框 5"/>
          <p:cNvSpPr txBox="1"/>
          <p:nvPr/>
        </p:nvSpPr>
        <p:spPr>
          <a:xfrm>
            <a:off x="8184515" y="188595"/>
            <a:ext cx="3963035" cy="14954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大理古城</a:t>
            </a:r>
            <a:endParaRPr lang="zh-CN" sz="6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097520" y="1340485"/>
            <a:ext cx="3632200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68615" y="1485265"/>
            <a:ext cx="4064000" cy="2369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云南的灵魂所在，曾是古代“茶马古道”的重要节点。</a:t>
            </a:r>
            <a:endParaRPr lang="zh-CN" altLang="en-US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r>
              <a:rPr lang="zh-CN" altLang="en-US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漫步在古城的青石板街道上，两旁是保存完好的白族民居，飞檐翘角，雕梁画栋，仿佛在诉说着千年的风雨。每一扇窗户、每一块砖瓦，都蕴藏着厚重的历史与人文情怀。</a:t>
            </a:r>
            <a:endParaRPr lang="zh-CN" altLang="en-US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微信图片_20241128095605"/>
          <p:cNvPicPr>
            <a:picLocks noChangeAspect="1"/>
          </p:cNvPicPr>
          <p:nvPr/>
        </p:nvPicPr>
        <p:blipFill>
          <a:blip r:embed="rId1"/>
          <a:srcRect b="17743"/>
          <a:stretch>
            <a:fillRect/>
          </a:stretch>
        </p:blipFill>
        <p:spPr>
          <a:xfrm>
            <a:off x="1271270" y="3213100"/>
            <a:ext cx="3282950" cy="3600450"/>
          </a:xfrm>
          <a:prstGeom prst="rect">
            <a:avLst/>
          </a:prstGeom>
        </p:spPr>
      </p:pic>
      <p:pic>
        <p:nvPicPr>
          <p:cNvPr id="2" name="图片 1" descr="微信图片_20241128100246"/>
          <p:cNvPicPr>
            <a:picLocks noChangeAspect="1"/>
          </p:cNvPicPr>
          <p:nvPr/>
        </p:nvPicPr>
        <p:blipFill>
          <a:blip r:embed="rId2"/>
          <a:srcRect b="8009"/>
          <a:stretch>
            <a:fillRect/>
          </a:stretch>
        </p:blipFill>
        <p:spPr>
          <a:xfrm>
            <a:off x="0" y="0"/>
            <a:ext cx="3169285" cy="3618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3295" y="116840"/>
            <a:ext cx="5080000" cy="3027680"/>
          </a:xfrm>
          <a:prstGeom prst="rect">
            <a:avLst/>
          </a:prstGeom>
        </p:spPr>
        <p:txBody>
          <a:bodyPr>
            <a:noAutofit/>
          </a:bodyPr>
          <a:p>
            <a:pPr marL="0" indent="266700"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大理古城景区，东临碧波荡漾的</a:t>
            </a: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洱海，西倚常年青翠的苍山，形成了“一水绕苍山，苍山抱古城”的城市格局。</a:t>
            </a:r>
            <a:endParaRPr lang="zh-CN" altLang="en-US" sz="1600" b="0" i="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marL="0" indent="266700"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现存的大理古城是以明朝初年在阳苴咩城的基础上恢复的，城呈方形，开四门，上建城楼，下有卫城，更有南北三条溪水作为天然屏障，城墙外层是砖砌的；城内由南到北横贯着五条大街，自西向东纵穿了八条街巷，整个城市呈棋盘式布局。</a:t>
            </a:r>
            <a:endParaRPr lang="zh-CN" altLang="en-US" sz="1600" b="0" i="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marL="0" indent="266700">
              <a:spcAft>
                <a:spcPct val="0"/>
              </a:spcAft>
            </a:pPr>
            <a:r>
              <a:rPr lang="zh-CN" altLang="en-US" sz="1600" b="0" i="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大理古城的建筑融合了汉族和白族的传统风格，青砖白墙、木雕门窗，展现出浓厚的地方特色。漫步在古城的小巷中，可以欣赏到古老的民居、传统的寺庙以及精致的手工艺品，仿佛穿越回古代。</a:t>
            </a:r>
            <a:endParaRPr lang="zh-CN" altLang="en-US" sz="1600" b="0" i="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pic>
        <p:nvPicPr>
          <p:cNvPr id="6" name="图片 5" descr="微信图片_20241128095607"/>
          <p:cNvPicPr>
            <a:picLocks noChangeAspect="1"/>
          </p:cNvPicPr>
          <p:nvPr/>
        </p:nvPicPr>
        <p:blipFill>
          <a:blip r:embed="rId3"/>
          <a:srcRect r="10687" b="13986"/>
          <a:stretch>
            <a:fillRect/>
          </a:stretch>
        </p:blipFill>
        <p:spPr>
          <a:xfrm>
            <a:off x="5375910" y="3285490"/>
            <a:ext cx="4702175" cy="3396615"/>
          </a:xfrm>
          <a:prstGeom prst="rect">
            <a:avLst/>
          </a:prstGeom>
        </p:spPr>
      </p:pic>
      <p:pic>
        <p:nvPicPr>
          <p:cNvPr id="3" name="图片 2" descr="微信图片_20241128100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110" y="0"/>
            <a:ext cx="3437890" cy="38754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94" y="4909622"/>
            <a:ext cx="7802613" cy="3365832"/>
          </a:xfrm>
          <a:prstGeom prst="rect">
            <a:avLst/>
          </a:prstGeom>
        </p:spPr>
      </p:pic>
      <p:sp>
        <p:nvSpPr>
          <p:cNvPr id="1048615" name="矩形: 圆角 3"/>
          <p:cNvSpPr/>
          <p:nvPr/>
        </p:nvSpPr>
        <p:spPr>
          <a:xfrm rot="2740543">
            <a:off x="4057710" y="1393585"/>
            <a:ext cx="4076580" cy="407083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1048616" name="文本框 45"/>
          <p:cNvSpPr txBox="1"/>
          <p:nvPr/>
        </p:nvSpPr>
        <p:spPr>
          <a:xfrm>
            <a:off x="5303912" y="1268761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伍</a:t>
            </a:r>
            <a:endParaRPr lang="zh-CN" altLang="zh-CN" sz="3200" spc="1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1048617" name="文本框 46"/>
          <p:cNvSpPr txBox="1"/>
          <p:nvPr/>
        </p:nvSpPr>
        <p:spPr>
          <a:xfrm>
            <a:off x="3719736" y="3068960"/>
            <a:ext cx="4752528" cy="9360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4000" spc="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双城体验</a:t>
            </a:r>
            <a:endParaRPr lang="zh-CN" altLang="zh-CN" sz="4000" spc="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cxnSp>
        <p:nvCxnSpPr>
          <p:cNvPr id="3145733" name="直接连接符 13"/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rhai_13151444.jpg.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05" y="2752725"/>
            <a:ext cx="6106795" cy="4077335"/>
          </a:xfrm>
          <a:prstGeom prst="rect">
            <a:avLst/>
          </a:prstGeom>
        </p:spPr>
      </p:pic>
      <p:pic>
        <p:nvPicPr>
          <p:cNvPr id="3" name="图片 2" descr="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72100" cy="3581400"/>
          </a:xfrm>
          <a:prstGeom prst="rect">
            <a:avLst/>
          </a:prstGeom>
        </p:spPr>
      </p:pic>
      <p:sp>
        <p:nvSpPr>
          <p:cNvPr id="2" name="Text Placeholder 2"/>
          <p:cNvSpPr txBox="1"/>
          <p:nvPr/>
        </p:nvSpPr>
        <p:spPr>
          <a:xfrm>
            <a:off x="6084570" y="4998720"/>
            <a:ext cx="4787900" cy="411480"/>
          </a:xfrm>
          <a:prstGeom prst="rect">
            <a:avLst/>
          </a:prstGeom>
        </p:spPr>
        <p:txBody>
          <a:bodyPr vert="horz" lIns="68580" tIns="34290" rIns="68580" bIns="34290" anchor="ctr" anchorCtr="1">
            <a:no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13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219200" y="2120900"/>
            <a:ext cx="381000" cy="7620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14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5549900" y="5041900"/>
            <a:ext cx="381000" cy="7620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15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261100" y="2120900"/>
            <a:ext cx="381000" cy="7620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pic>
        <p:nvPicPr>
          <p:cNvPr id="16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0591800" y="5041900"/>
            <a:ext cx="381000" cy="76200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  <p:sp>
        <p:nvSpPr>
          <p:cNvPr id="18" name="New shape"/>
          <p:cNvSpPr/>
          <p:nvPr/>
        </p:nvSpPr>
        <p:spPr>
          <a:xfrm>
            <a:off x="6527800" y="76200"/>
            <a:ext cx="4152900" cy="3429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/>
          <a:p>
            <a:pPr indent="0" algn="l">
              <a:lnSpc>
                <a:spcPct val="125000"/>
              </a:lnSpc>
            </a:pPr>
            <a:r>
              <a:rPr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从拉萨到大理，跨越了千山万水，体验了两种截然不同的文化。在这次旅行中，我体验到了藏地的神秘与大理的风情。</a:t>
            </a:r>
            <a:r>
              <a:rPr lang="zh-CN"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也</a:t>
            </a:r>
            <a:r>
              <a:rPr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在两座城市间，留下了难忘的回忆</a:t>
            </a:r>
            <a:endParaRPr sz="2400" b="0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sp>
        <p:nvSpPr>
          <p:cNvPr id="19" name="New shape"/>
          <p:cNvSpPr/>
          <p:nvPr/>
        </p:nvSpPr>
        <p:spPr>
          <a:xfrm>
            <a:off x="622935" y="3644900"/>
            <a:ext cx="4152900" cy="3429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 fontScale="87500" lnSpcReduction="10000"/>
          </a:bodyPr>
          <a:lstStyle/>
          <a:p>
            <a:pPr indent="457200" algn="l">
              <a:lnSpc>
                <a:spcPct val="125000"/>
              </a:lnSpc>
            </a:pPr>
            <a:r>
              <a:rPr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这次的拉萨至大理双城之旅，是一场心灵的洗礼，一次视觉的盛宴。我见证了布达拉宫的庄严、大昭寺的虔诚、纳木措的壮丽、念青唐古拉山的雄伟、苍山洱海的秀美、大理古城的韵味。在这次旅行中，</a:t>
            </a:r>
            <a:r>
              <a:rPr lang="zh-CN"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我</a:t>
            </a:r>
            <a:r>
              <a:rPr sz="2400" b="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</a:rPr>
              <a:t>不仅领略了自然风光的壮丽，更深入地感受到了两种文化的独特魅力</a:t>
            </a:r>
            <a:endParaRPr sz="2400" b="0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4" animBg="1"/>
      <p:bldP spid="14" grpId="5" animBg="1"/>
      <p:bldP spid="15" grpId="6" animBg="1"/>
      <p:bldP spid="16" grpId="7" animBg="1"/>
      <p:bldP spid="18" grpId="9" bldLvl="0" animBg="1"/>
      <p:bldP spid="19" grpId="1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94" y="4909622"/>
            <a:ext cx="7802613" cy="3365832"/>
          </a:xfrm>
          <a:prstGeom prst="rect">
            <a:avLst/>
          </a:prstGeom>
        </p:spPr>
      </p:pic>
      <p:sp>
        <p:nvSpPr>
          <p:cNvPr id="1048615" name="矩形: 圆角 3"/>
          <p:cNvSpPr/>
          <p:nvPr/>
        </p:nvSpPr>
        <p:spPr>
          <a:xfrm rot="2740543">
            <a:off x="4057710" y="1393585"/>
            <a:ext cx="4076580" cy="407083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1048616" name="文本框 45"/>
          <p:cNvSpPr txBox="1"/>
          <p:nvPr/>
        </p:nvSpPr>
        <p:spPr>
          <a:xfrm>
            <a:off x="5303912" y="1268761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陆</a:t>
            </a:r>
            <a:endParaRPr lang="zh-CN" altLang="zh-CN" sz="3200" spc="1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1048617" name="文本框 46"/>
          <p:cNvSpPr txBox="1"/>
          <p:nvPr/>
        </p:nvSpPr>
        <p:spPr>
          <a:xfrm>
            <a:off x="3719736" y="3068960"/>
            <a:ext cx="4752528" cy="9360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4000" spc="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总结</a:t>
            </a:r>
            <a:endParaRPr lang="zh-CN" altLang="zh-CN" sz="4000" spc="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cxnSp>
        <p:nvCxnSpPr>
          <p:cNvPr id="3145733" name="直接连接符 13"/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ew shape"/>
          <p:cNvSpPr/>
          <p:nvPr/>
        </p:nvSpPr>
        <p:spPr>
          <a:xfrm>
            <a:off x="1270000" y="1524000"/>
            <a:ext cx="9652000" cy="3810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等线" panose="02010600030101010101" charset="-122"/>
                <a:ea typeface="Arial" panose="020B0604020202020204"/>
                <a:cs typeface="+mn-cs"/>
              </a:defRPr>
            </a:lvl9pPr>
          </a:lstStyle>
          <a:p>
            <a:pPr indent="0" algn="ctr">
              <a:lnSpc>
                <a:spcPct val="150000"/>
              </a:lnSpc>
            </a:pPr>
            <a:endParaRPr lang="zh-CN" sz="2000" b="0" i="0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2650" y="1268730"/>
            <a:ext cx="10426700" cy="3248025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在这次旅行中，我有幸踏上了拉萨和大理这两座充满灵性与美丽的城市，感受了不同文化的交融和自然的壮丽。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拉萨，这座被誉为“日光之城”的地方，以其神秘的宗教气息和壮丽的自然风光深深吸引着我。布达拉宫的雄伟气势，让我感受到藏文化的博大精深；大昭寺的香火缭绕，见证了无数信徒的虔诚与祈愿。在这里，我不仅欣赏到了雪山与蓝天的壮丽，更感受到了一种心灵的宁静与平和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而在大理，我被那份悠闲与自然的美所打动。洱海的碧水与苍山的巍峨相映成趣，古城的青石街道上，白族的民居和浓厚的人文气息让我仿佛穿越回了古代。品尝地道的白族美食，漫步在宁静的街巷中，我的心灵得到了前所未有的放松与释放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这段旅程不仅是对风景的欣赏，更是心灵的洗礼。拉萨和大理，两座城市用各自独特的魅力深深铭刻在我的记忆中。无论是高原的神秘，还是湖畔的宁静，它们都让我更加珍惜生活中的每一个瞬间。期待未来再次踏上这片神圣的土地，继续我的探索与发现之旅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080" y="476250"/>
            <a:ext cx="10426700" cy="554990"/>
          </a:xfrm>
          <a:prstGeom prst="rect">
            <a:avLst/>
          </a:prstGeom>
        </p:spPr>
        <p:txBody>
          <a:bodyPr>
            <a:noAutofit/>
          </a:bodyPr>
          <a:p>
            <a:pPr algn="ctr"/>
            <a:r>
              <a:rPr lang="zh-CN" altLang="en-US" sz="32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总结</a:t>
            </a:r>
            <a:endParaRPr lang="zh-CN" altLang="en-US" sz="32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280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-</a:t>
            </a:r>
            <a:endParaRPr lang="zh-CN" altLang="zh-CN" sz="2800">
              <a:solidFill>
                <a:srgbClr val="C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16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99461" y="2492361"/>
            <a:ext cx="596955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660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谢</a:t>
            </a:r>
            <a:r>
              <a:rPr lang="en-US" altLang="zh-CN" sz="660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   </a:t>
            </a:r>
            <a:r>
              <a:rPr lang="zh-CN" altLang="zh-CN" sz="6600">
                <a:solidFill>
                  <a:srgbClr val="000000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谢</a:t>
            </a:r>
            <a:endParaRPr lang="zh-CN" altLang="zh-CN" sz="6600">
              <a:solidFill>
                <a:srgbClr val="000000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文本框 8"/>
          <p:cNvSpPr txBox="1"/>
          <p:nvPr/>
        </p:nvSpPr>
        <p:spPr>
          <a:xfrm>
            <a:off x="695400" y="188640"/>
            <a:ext cx="10945216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2800">
                <a:solidFill>
                  <a:srgbClr val="C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引言</a:t>
            </a:r>
            <a:endParaRPr lang="zh-CN" altLang="zh-CN" sz="2800">
              <a:solidFill>
                <a:srgbClr val="C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cxnSp>
        <p:nvCxnSpPr>
          <p:cNvPr id="571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>
            <p:custDataLst>
              <p:tags r:id="rId2"/>
            </p:custDataLst>
          </p:nvPr>
        </p:nvSpPr>
        <p:spPr>
          <a:xfrm>
            <a:off x="3729990" y="2571750"/>
            <a:ext cx="4599305" cy="1665605"/>
          </a:xfrm>
          <a:prstGeom prst="rect">
            <a:avLst/>
          </a:prstGeom>
          <a:noFill/>
        </p:spPr>
        <p:txBody>
          <a:bodyPr wrap="square" rtlCol="0" anchor="ctr" anchorCtr="0">
            <a:normAutofit fontScale="97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indent="0" algn="l" fontAlgn="auto">
              <a:lnSpc>
                <a:spcPct val="100000"/>
              </a:lnSpc>
            </a:pPr>
            <a:r>
              <a:rPr lang="zh-CN" altLang="en-US" spc="150">
                <a:solidFill>
                  <a:srgbClr val="000000"/>
                </a:solidFill>
                <a:uFillTx/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各位朋友，今天我要与大家分享一段令人心驰神往的旅程——从拉萨到大理的双城之旅。这是一段穿越雪域高原与风花雪月之地的奇妙旅行，从布达拉宫的巍峨到洱海的湖光山色，领略藏地文化与大理风情的完美交融。</a:t>
            </a:r>
            <a:endParaRPr lang="zh-CN" altLang="en-US" spc="150">
              <a:solidFill>
                <a:srgbClr val="000000"/>
              </a:solidFill>
              <a:uFillTx/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>
            <a:off x="3256915" y="2037715"/>
            <a:ext cx="5550535" cy="2810510"/>
          </a:xfrm>
          <a:custGeom>
            <a:avLst/>
            <a:gdLst>
              <a:gd name="connsiteX0" fmla="*/ 3579 w 7003"/>
              <a:gd name="connsiteY0" fmla="*/ 222 h 4425"/>
              <a:gd name="connsiteX1" fmla="*/ 2582 w 7003"/>
              <a:gd name="connsiteY1" fmla="*/ 4 h 4425"/>
              <a:gd name="connsiteX2" fmla="*/ 1614 w 7003"/>
              <a:gd name="connsiteY2" fmla="*/ 162 h 4425"/>
              <a:gd name="connsiteX3" fmla="*/ 737 w 7003"/>
              <a:gd name="connsiteY3" fmla="*/ 694 h 4425"/>
              <a:gd name="connsiteX4" fmla="*/ 151 w 7003"/>
              <a:gd name="connsiteY4" fmla="*/ 1429 h 4425"/>
              <a:gd name="connsiteX5" fmla="*/ 83 w 7003"/>
              <a:gd name="connsiteY5" fmla="*/ 3259 h 4425"/>
              <a:gd name="connsiteX6" fmla="*/ 511 w 7003"/>
              <a:gd name="connsiteY6" fmla="*/ 4084 h 4425"/>
              <a:gd name="connsiteX7" fmla="*/ 1442 w 7003"/>
              <a:gd name="connsiteY7" fmla="*/ 3979 h 4425"/>
              <a:gd name="connsiteX8" fmla="*/ 2154 w 7003"/>
              <a:gd name="connsiteY8" fmla="*/ 4137 h 4425"/>
              <a:gd name="connsiteX9" fmla="*/ 3677 w 7003"/>
              <a:gd name="connsiteY9" fmla="*/ 4422 h 4425"/>
              <a:gd name="connsiteX10" fmla="*/ 5267 w 7003"/>
              <a:gd name="connsiteY10" fmla="*/ 4257 h 4425"/>
              <a:gd name="connsiteX11" fmla="*/ 6272 w 7003"/>
              <a:gd name="connsiteY11" fmla="*/ 3987 h 4425"/>
              <a:gd name="connsiteX12" fmla="*/ 6782 w 7003"/>
              <a:gd name="connsiteY12" fmla="*/ 3409 h 4425"/>
              <a:gd name="connsiteX13" fmla="*/ 6872 w 7003"/>
              <a:gd name="connsiteY13" fmla="*/ 2569 h 4425"/>
              <a:gd name="connsiteX14" fmla="*/ 6984 w 7003"/>
              <a:gd name="connsiteY14" fmla="*/ 1602 h 4425"/>
              <a:gd name="connsiteX15" fmla="*/ 6519 w 7003"/>
              <a:gd name="connsiteY15" fmla="*/ 672 h 4425"/>
              <a:gd name="connsiteX16" fmla="*/ 5064 w 7003"/>
              <a:gd name="connsiteY16" fmla="*/ 252 h 4425"/>
              <a:gd name="connsiteX17" fmla="*/ 3579 w 7003"/>
              <a:gd name="connsiteY17" fmla="*/ 222 h 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02" h="4426">
                <a:moveTo>
                  <a:pt x="3579" y="222"/>
                </a:moveTo>
                <a:cubicBezTo>
                  <a:pt x="3258" y="110"/>
                  <a:pt x="2975" y="16"/>
                  <a:pt x="2582" y="4"/>
                </a:cubicBezTo>
                <a:cubicBezTo>
                  <a:pt x="2189" y="-8"/>
                  <a:pt x="2003" y="-3"/>
                  <a:pt x="1614" y="162"/>
                </a:cubicBezTo>
                <a:cubicBezTo>
                  <a:pt x="1225" y="327"/>
                  <a:pt x="1041" y="429"/>
                  <a:pt x="737" y="694"/>
                </a:cubicBezTo>
                <a:cubicBezTo>
                  <a:pt x="433" y="959"/>
                  <a:pt x="384" y="994"/>
                  <a:pt x="151" y="1429"/>
                </a:cubicBezTo>
                <a:cubicBezTo>
                  <a:pt x="-82" y="1864"/>
                  <a:pt x="5" y="3009"/>
                  <a:pt x="83" y="3259"/>
                </a:cubicBezTo>
                <a:cubicBezTo>
                  <a:pt x="161" y="3509"/>
                  <a:pt x="256" y="4005"/>
                  <a:pt x="511" y="4084"/>
                </a:cubicBezTo>
                <a:cubicBezTo>
                  <a:pt x="766" y="4163"/>
                  <a:pt x="1103" y="3938"/>
                  <a:pt x="1442" y="3979"/>
                </a:cubicBezTo>
                <a:cubicBezTo>
                  <a:pt x="1781" y="4020"/>
                  <a:pt x="1707" y="4048"/>
                  <a:pt x="2154" y="4137"/>
                </a:cubicBezTo>
                <a:cubicBezTo>
                  <a:pt x="2601" y="4226"/>
                  <a:pt x="3054" y="4398"/>
                  <a:pt x="3677" y="4422"/>
                </a:cubicBezTo>
                <a:cubicBezTo>
                  <a:pt x="4300" y="4446"/>
                  <a:pt x="4748" y="4344"/>
                  <a:pt x="5267" y="4257"/>
                </a:cubicBezTo>
                <a:cubicBezTo>
                  <a:pt x="5786" y="4170"/>
                  <a:pt x="5969" y="4157"/>
                  <a:pt x="6272" y="3987"/>
                </a:cubicBezTo>
                <a:cubicBezTo>
                  <a:pt x="6575" y="3817"/>
                  <a:pt x="6662" y="3693"/>
                  <a:pt x="6782" y="3409"/>
                </a:cubicBezTo>
                <a:cubicBezTo>
                  <a:pt x="6902" y="3125"/>
                  <a:pt x="6832" y="2930"/>
                  <a:pt x="6872" y="2569"/>
                </a:cubicBezTo>
                <a:cubicBezTo>
                  <a:pt x="6912" y="2208"/>
                  <a:pt x="7055" y="1981"/>
                  <a:pt x="6984" y="1602"/>
                </a:cubicBezTo>
                <a:cubicBezTo>
                  <a:pt x="6913" y="1223"/>
                  <a:pt x="6729" y="935"/>
                  <a:pt x="6519" y="672"/>
                </a:cubicBezTo>
                <a:cubicBezTo>
                  <a:pt x="6309" y="409"/>
                  <a:pt x="5464" y="252"/>
                  <a:pt x="5064" y="252"/>
                </a:cubicBezTo>
                <a:cubicBezTo>
                  <a:pt x="4664" y="252"/>
                  <a:pt x="3900" y="334"/>
                  <a:pt x="3579" y="222"/>
                </a:cubicBezTo>
                <a:close/>
              </a:path>
            </a:pathLst>
          </a:custGeom>
          <a:noFill/>
          <a:ln w="22225">
            <a:solidFill>
              <a:srgbClr val="3F5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>
            <a:off x="3380105" y="2085975"/>
            <a:ext cx="5301615" cy="2762250"/>
          </a:xfrm>
          <a:prstGeom prst="roundRect">
            <a:avLst>
              <a:gd name="adj" fmla="val 38965"/>
            </a:avLst>
          </a:prstGeom>
          <a:noFill/>
          <a:ln w="25400">
            <a:solidFill>
              <a:srgbClr val="3F5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543" name="任意多边形: 形状 542"/>
          <p:cNvSpPr/>
          <p:nvPr>
            <p:custDataLst>
              <p:tags r:id="rId5"/>
            </p:custDataLst>
          </p:nvPr>
        </p:nvSpPr>
        <p:spPr>
          <a:xfrm rot="13920000">
            <a:off x="3842385" y="4617720"/>
            <a:ext cx="30480" cy="56515"/>
          </a:xfrm>
          <a:custGeom>
            <a:avLst/>
            <a:gdLst>
              <a:gd name="connsiteX0" fmla="*/ 66531 w 81577"/>
              <a:gd name="connsiteY0" fmla="*/ 117641 h 121910"/>
              <a:gd name="connsiteX1" fmla="*/ 28431 w 81577"/>
              <a:gd name="connsiteY1" fmla="*/ 121823 h 121910"/>
              <a:gd name="connsiteX2" fmla="*/ 9846 w 81577"/>
              <a:gd name="connsiteY2" fmla="*/ 106954 h 121910"/>
              <a:gd name="connsiteX3" fmla="*/ 88 w 81577"/>
              <a:gd name="connsiteY3" fmla="*/ 22855 h 121910"/>
              <a:gd name="connsiteX4" fmla="*/ 14957 w 81577"/>
              <a:gd name="connsiteY4" fmla="*/ 4270 h 121910"/>
              <a:gd name="connsiteX5" fmla="*/ 53057 w 81577"/>
              <a:gd name="connsiteY5" fmla="*/ 88 h 121910"/>
              <a:gd name="connsiteX6" fmla="*/ 71642 w 81577"/>
              <a:gd name="connsiteY6" fmla="*/ 14957 h 121910"/>
              <a:gd name="connsiteX7" fmla="*/ 81399 w 81577"/>
              <a:gd name="connsiteY7" fmla="*/ 99055 h 121910"/>
              <a:gd name="connsiteX8" fmla="*/ 66531 w 81577"/>
              <a:gd name="connsiteY8" fmla="*/ 117641 h 12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77" h="121910">
                <a:moveTo>
                  <a:pt x="66531" y="117641"/>
                </a:moveTo>
                <a:lnTo>
                  <a:pt x="28431" y="121823"/>
                </a:lnTo>
                <a:cubicBezTo>
                  <a:pt x="19138" y="122752"/>
                  <a:pt x="10775" y="116247"/>
                  <a:pt x="9846" y="106954"/>
                </a:cubicBezTo>
                <a:lnTo>
                  <a:pt x="88" y="22855"/>
                </a:lnTo>
                <a:cubicBezTo>
                  <a:pt x="-841" y="13563"/>
                  <a:pt x="5664" y="5199"/>
                  <a:pt x="14957" y="4270"/>
                </a:cubicBezTo>
                <a:lnTo>
                  <a:pt x="53057" y="88"/>
                </a:lnTo>
                <a:cubicBezTo>
                  <a:pt x="62349" y="-841"/>
                  <a:pt x="70713" y="5664"/>
                  <a:pt x="71642" y="14957"/>
                </a:cubicBezTo>
                <a:lnTo>
                  <a:pt x="81399" y="99055"/>
                </a:lnTo>
                <a:cubicBezTo>
                  <a:pt x="82793" y="108348"/>
                  <a:pt x="75824" y="116711"/>
                  <a:pt x="66531" y="117641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44" name="任意多边形: 形状 543"/>
          <p:cNvSpPr/>
          <p:nvPr>
            <p:custDataLst>
              <p:tags r:id="rId6"/>
            </p:custDataLst>
          </p:nvPr>
        </p:nvSpPr>
        <p:spPr>
          <a:xfrm rot="13920000">
            <a:off x="3900805" y="4439285"/>
            <a:ext cx="108585" cy="242570"/>
          </a:xfrm>
          <a:custGeom>
            <a:avLst/>
            <a:gdLst>
              <a:gd name="connsiteX0" fmla="*/ 290039 w 291505"/>
              <a:gd name="connsiteY0" fmla="*/ 153350 h 522437"/>
              <a:gd name="connsiteX1" fmla="*/ 185961 w 291505"/>
              <a:gd name="connsiteY1" fmla="*/ 522270 h 522437"/>
              <a:gd name="connsiteX2" fmla="*/ 1501 w 291505"/>
              <a:gd name="connsiteY2" fmla="*/ 186339 h 522437"/>
              <a:gd name="connsiteX3" fmla="*/ 126487 w 291505"/>
              <a:gd name="connsiteY3" fmla="*/ 950 h 522437"/>
              <a:gd name="connsiteX4" fmla="*/ 290039 w 291505"/>
              <a:gd name="connsiteY4" fmla="*/ 153350 h 5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505" h="522437">
                <a:moveTo>
                  <a:pt x="290039" y="153350"/>
                </a:moveTo>
                <a:cubicBezTo>
                  <a:pt x="301654" y="255569"/>
                  <a:pt x="242181" y="515765"/>
                  <a:pt x="185961" y="522270"/>
                </a:cubicBezTo>
                <a:cubicBezTo>
                  <a:pt x="119053" y="529704"/>
                  <a:pt x="13117" y="288559"/>
                  <a:pt x="1501" y="186339"/>
                </a:cubicBezTo>
                <a:cubicBezTo>
                  <a:pt x="-10115" y="84120"/>
                  <a:pt x="47035" y="9778"/>
                  <a:pt x="126487" y="950"/>
                </a:cubicBezTo>
                <a:cubicBezTo>
                  <a:pt x="206404" y="-8343"/>
                  <a:pt x="278423" y="51130"/>
                  <a:pt x="290039" y="15335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55" name="任意多边形: 形状 554"/>
          <p:cNvSpPr/>
          <p:nvPr>
            <p:custDataLst>
              <p:tags r:id="rId7"/>
            </p:custDataLst>
          </p:nvPr>
        </p:nvSpPr>
        <p:spPr>
          <a:xfrm rot="20580000">
            <a:off x="3446145" y="2854960"/>
            <a:ext cx="37465" cy="38735"/>
          </a:xfrm>
          <a:custGeom>
            <a:avLst/>
            <a:gdLst>
              <a:gd name="connsiteX0" fmla="*/ 56860 w 67477"/>
              <a:gd name="connsiteY0" fmla="*/ 78698 h 86306"/>
              <a:gd name="connsiteX1" fmla="*/ 41062 w 67477"/>
              <a:gd name="connsiteY1" fmla="*/ 85203 h 86306"/>
              <a:gd name="connsiteX2" fmla="*/ 19225 w 67477"/>
              <a:gd name="connsiteY2" fmla="*/ 75910 h 86306"/>
              <a:gd name="connsiteX3" fmla="*/ 1104 w 67477"/>
              <a:gd name="connsiteY3" fmla="*/ 29447 h 86306"/>
              <a:gd name="connsiteX4" fmla="*/ 10397 w 67477"/>
              <a:gd name="connsiteY4" fmla="*/ 7609 h 86306"/>
              <a:gd name="connsiteX5" fmla="*/ 26194 w 67477"/>
              <a:gd name="connsiteY5" fmla="*/ 1104 h 86306"/>
              <a:gd name="connsiteX6" fmla="*/ 48032 w 67477"/>
              <a:gd name="connsiteY6" fmla="*/ 10397 h 86306"/>
              <a:gd name="connsiteX7" fmla="*/ 66617 w 67477"/>
              <a:gd name="connsiteY7" fmla="*/ 56860 h 86306"/>
              <a:gd name="connsiteX8" fmla="*/ 56860 w 67477"/>
              <a:gd name="connsiteY8" fmla="*/ 78698 h 8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77" h="86306">
                <a:moveTo>
                  <a:pt x="56860" y="78698"/>
                </a:moveTo>
                <a:lnTo>
                  <a:pt x="41062" y="85203"/>
                </a:lnTo>
                <a:cubicBezTo>
                  <a:pt x="32234" y="88455"/>
                  <a:pt x="22477" y="84274"/>
                  <a:pt x="19225" y="75910"/>
                </a:cubicBezTo>
                <a:lnTo>
                  <a:pt x="1104" y="29447"/>
                </a:lnTo>
                <a:cubicBezTo>
                  <a:pt x="-2148" y="20619"/>
                  <a:pt x="2033" y="10861"/>
                  <a:pt x="10397" y="7609"/>
                </a:cubicBezTo>
                <a:lnTo>
                  <a:pt x="26194" y="1104"/>
                </a:lnTo>
                <a:cubicBezTo>
                  <a:pt x="35022" y="-2149"/>
                  <a:pt x="44780" y="2033"/>
                  <a:pt x="48032" y="10397"/>
                </a:cubicBezTo>
                <a:lnTo>
                  <a:pt x="66617" y="56860"/>
                </a:lnTo>
                <a:cubicBezTo>
                  <a:pt x="69405" y="65223"/>
                  <a:pt x="65224" y="74981"/>
                  <a:pt x="56860" y="78698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56" name="任意多边形: 形状 555"/>
          <p:cNvSpPr/>
          <p:nvPr>
            <p:custDataLst>
              <p:tags r:id="rId8"/>
            </p:custDataLst>
          </p:nvPr>
        </p:nvSpPr>
        <p:spPr>
          <a:xfrm rot="20580000">
            <a:off x="3455035" y="2863850"/>
            <a:ext cx="125730" cy="158750"/>
          </a:xfrm>
          <a:custGeom>
            <a:avLst/>
            <a:gdLst>
              <a:gd name="connsiteX0" fmla="*/ 202272 w 224647"/>
              <a:gd name="connsiteY0" fmla="*/ 81430 h 354246"/>
              <a:gd name="connsiteX1" fmla="*/ 198555 w 224647"/>
              <a:gd name="connsiteY1" fmla="*/ 352777 h 354246"/>
              <a:gd name="connsiteX2" fmla="*/ 10843 w 224647"/>
              <a:gd name="connsiteY2" fmla="*/ 156701 h 354246"/>
              <a:gd name="connsiteX3" fmla="*/ 62417 w 224647"/>
              <a:gd name="connsiteY3" fmla="*/ 6624 h 354246"/>
              <a:gd name="connsiteX4" fmla="*/ 202272 w 224647"/>
              <a:gd name="connsiteY4" fmla="*/ 81430 h 35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7" h="354246">
                <a:moveTo>
                  <a:pt x="202272" y="81430"/>
                </a:moveTo>
                <a:cubicBezTo>
                  <a:pt x="229221" y="149267"/>
                  <a:pt x="236190" y="338373"/>
                  <a:pt x="198555" y="352777"/>
                </a:cubicBezTo>
                <a:cubicBezTo>
                  <a:pt x="153950" y="370433"/>
                  <a:pt x="37327" y="224538"/>
                  <a:pt x="10843" y="156701"/>
                </a:cubicBezTo>
                <a:cubicBezTo>
                  <a:pt x="-16106" y="88865"/>
                  <a:pt x="9449" y="27533"/>
                  <a:pt x="62417" y="6624"/>
                </a:cubicBezTo>
                <a:cubicBezTo>
                  <a:pt x="115386" y="-13820"/>
                  <a:pt x="175788" y="13594"/>
                  <a:pt x="202272" y="8143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67" name="任意多边形: 形状 566"/>
          <p:cNvSpPr/>
          <p:nvPr>
            <p:custDataLst>
              <p:tags r:id="rId9"/>
            </p:custDataLst>
          </p:nvPr>
        </p:nvSpPr>
        <p:spPr>
          <a:xfrm rot="19860000">
            <a:off x="5715000" y="2072005"/>
            <a:ext cx="33020" cy="40005"/>
          </a:xfrm>
          <a:custGeom>
            <a:avLst/>
            <a:gdLst>
              <a:gd name="connsiteX0" fmla="*/ 66531 w 81577"/>
              <a:gd name="connsiteY0" fmla="*/ 117641 h 121910"/>
              <a:gd name="connsiteX1" fmla="*/ 28431 w 81577"/>
              <a:gd name="connsiteY1" fmla="*/ 121822 h 121910"/>
              <a:gd name="connsiteX2" fmla="*/ 9846 w 81577"/>
              <a:gd name="connsiteY2" fmla="*/ 106954 h 121910"/>
              <a:gd name="connsiteX3" fmla="*/ 88 w 81577"/>
              <a:gd name="connsiteY3" fmla="*/ 22855 h 121910"/>
              <a:gd name="connsiteX4" fmla="*/ 14957 w 81577"/>
              <a:gd name="connsiteY4" fmla="*/ 4270 h 121910"/>
              <a:gd name="connsiteX5" fmla="*/ 53057 w 81577"/>
              <a:gd name="connsiteY5" fmla="*/ 88 h 121910"/>
              <a:gd name="connsiteX6" fmla="*/ 71642 w 81577"/>
              <a:gd name="connsiteY6" fmla="*/ 14957 h 121910"/>
              <a:gd name="connsiteX7" fmla="*/ 81399 w 81577"/>
              <a:gd name="connsiteY7" fmla="*/ 99055 h 121910"/>
              <a:gd name="connsiteX8" fmla="*/ 66531 w 81577"/>
              <a:gd name="connsiteY8" fmla="*/ 117641 h 12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77" h="121910">
                <a:moveTo>
                  <a:pt x="66531" y="117641"/>
                </a:moveTo>
                <a:lnTo>
                  <a:pt x="28431" y="121822"/>
                </a:lnTo>
                <a:cubicBezTo>
                  <a:pt x="19138" y="122752"/>
                  <a:pt x="10775" y="116247"/>
                  <a:pt x="9846" y="106954"/>
                </a:cubicBezTo>
                <a:lnTo>
                  <a:pt x="88" y="22855"/>
                </a:lnTo>
                <a:cubicBezTo>
                  <a:pt x="-841" y="13563"/>
                  <a:pt x="5664" y="5199"/>
                  <a:pt x="14957" y="4270"/>
                </a:cubicBezTo>
                <a:lnTo>
                  <a:pt x="53057" y="88"/>
                </a:lnTo>
                <a:cubicBezTo>
                  <a:pt x="62349" y="-841"/>
                  <a:pt x="70713" y="5664"/>
                  <a:pt x="71642" y="14957"/>
                </a:cubicBezTo>
                <a:lnTo>
                  <a:pt x="81399" y="99055"/>
                </a:lnTo>
                <a:cubicBezTo>
                  <a:pt x="82793" y="108348"/>
                  <a:pt x="75824" y="116711"/>
                  <a:pt x="66531" y="117641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68" name="任意多边形: 形状 567"/>
          <p:cNvSpPr/>
          <p:nvPr>
            <p:custDataLst>
              <p:tags r:id="rId10"/>
            </p:custDataLst>
          </p:nvPr>
        </p:nvSpPr>
        <p:spPr>
          <a:xfrm rot="19860000">
            <a:off x="5724525" y="2082165"/>
            <a:ext cx="118745" cy="171450"/>
          </a:xfrm>
          <a:custGeom>
            <a:avLst/>
            <a:gdLst>
              <a:gd name="connsiteX0" fmla="*/ 290039 w 291505"/>
              <a:gd name="connsiteY0" fmla="*/ 153434 h 522521"/>
              <a:gd name="connsiteX1" fmla="*/ 185961 w 291505"/>
              <a:gd name="connsiteY1" fmla="*/ 522354 h 522521"/>
              <a:gd name="connsiteX2" fmla="*/ 1501 w 291505"/>
              <a:gd name="connsiteY2" fmla="*/ 186423 h 522521"/>
              <a:gd name="connsiteX3" fmla="*/ 126487 w 291505"/>
              <a:gd name="connsiteY3" fmla="*/ 1034 h 522521"/>
              <a:gd name="connsiteX4" fmla="*/ 290039 w 291505"/>
              <a:gd name="connsiteY4" fmla="*/ 153434 h 52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505" h="522521">
                <a:moveTo>
                  <a:pt x="290039" y="153434"/>
                </a:moveTo>
                <a:cubicBezTo>
                  <a:pt x="301654" y="255654"/>
                  <a:pt x="242181" y="515849"/>
                  <a:pt x="185961" y="522354"/>
                </a:cubicBezTo>
                <a:cubicBezTo>
                  <a:pt x="119053" y="529788"/>
                  <a:pt x="13117" y="288643"/>
                  <a:pt x="1501" y="186423"/>
                </a:cubicBezTo>
                <a:cubicBezTo>
                  <a:pt x="-10115" y="84204"/>
                  <a:pt x="47035" y="9862"/>
                  <a:pt x="126487" y="1034"/>
                </a:cubicBezTo>
                <a:cubicBezTo>
                  <a:pt x="205940" y="-8723"/>
                  <a:pt x="277958" y="51215"/>
                  <a:pt x="290039" y="153434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0" name="任意多边形: 形状 542"/>
          <p:cNvSpPr/>
          <p:nvPr>
            <p:custDataLst>
              <p:tags r:id="rId11"/>
            </p:custDataLst>
          </p:nvPr>
        </p:nvSpPr>
        <p:spPr>
          <a:xfrm rot="13920000">
            <a:off x="4708525" y="2050415"/>
            <a:ext cx="30480" cy="56515"/>
          </a:xfrm>
          <a:custGeom>
            <a:avLst/>
            <a:gdLst>
              <a:gd name="connsiteX0" fmla="*/ 66531 w 81577"/>
              <a:gd name="connsiteY0" fmla="*/ 117641 h 121910"/>
              <a:gd name="connsiteX1" fmla="*/ 28431 w 81577"/>
              <a:gd name="connsiteY1" fmla="*/ 121823 h 121910"/>
              <a:gd name="connsiteX2" fmla="*/ 9846 w 81577"/>
              <a:gd name="connsiteY2" fmla="*/ 106954 h 121910"/>
              <a:gd name="connsiteX3" fmla="*/ 88 w 81577"/>
              <a:gd name="connsiteY3" fmla="*/ 22855 h 121910"/>
              <a:gd name="connsiteX4" fmla="*/ 14957 w 81577"/>
              <a:gd name="connsiteY4" fmla="*/ 4270 h 121910"/>
              <a:gd name="connsiteX5" fmla="*/ 53057 w 81577"/>
              <a:gd name="connsiteY5" fmla="*/ 88 h 121910"/>
              <a:gd name="connsiteX6" fmla="*/ 71642 w 81577"/>
              <a:gd name="connsiteY6" fmla="*/ 14957 h 121910"/>
              <a:gd name="connsiteX7" fmla="*/ 81399 w 81577"/>
              <a:gd name="connsiteY7" fmla="*/ 99055 h 121910"/>
              <a:gd name="connsiteX8" fmla="*/ 66531 w 81577"/>
              <a:gd name="connsiteY8" fmla="*/ 117641 h 12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77" h="121910">
                <a:moveTo>
                  <a:pt x="66531" y="117641"/>
                </a:moveTo>
                <a:lnTo>
                  <a:pt x="28431" y="121823"/>
                </a:lnTo>
                <a:cubicBezTo>
                  <a:pt x="19138" y="122752"/>
                  <a:pt x="10775" y="116247"/>
                  <a:pt x="9846" y="106954"/>
                </a:cubicBezTo>
                <a:lnTo>
                  <a:pt x="88" y="22855"/>
                </a:lnTo>
                <a:cubicBezTo>
                  <a:pt x="-841" y="13563"/>
                  <a:pt x="5664" y="5199"/>
                  <a:pt x="14957" y="4270"/>
                </a:cubicBezTo>
                <a:lnTo>
                  <a:pt x="53057" y="88"/>
                </a:lnTo>
                <a:cubicBezTo>
                  <a:pt x="62349" y="-841"/>
                  <a:pt x="70713" y="5664"/>
                  <a:pt x="71642" y="14957"/>
                </a:cubicBezTo>
                <a:lnTo>
                  <a:pt x="81399" y="99055"/>
                </a:lnTo>
                <a:cubicBezTo>
                  <a:pt x="82793" y="108348"/>
                  <a:pt x="75824" y="116711"/>
                  <a:pt x="66531" y="117641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1" name="任意多边形: 形状 543"/>
          <p:cNvSpPr/>
          <p:nvPr>
            <p:custDataLst>
              <p:tags r:id="rId12"/>
            </p:custDataLst>
          </p:nvPr>
        </p:nvSpPr>
        <p:spPr>
          <a:xfrm rot="13920000">
            <a:off x="4766945" y="1871980"/>
            <a:ext cx="108585" cy="242570"/>
          </a:xfrm>
          <a:custGeom>
            <a:avLst/>
            <a:gdLst>
              <a:gd name="connsiteX0" fmla="*/ 290039 w 291505"/>
              <a:gd name="connsiteY0" fmla="*/ 153350 h 522437"/>
              <a:gd name="connsiteX1" fmla="*/ 185961 w 291505"/>
              <a:gd name="connsiteY1" fmla="*/ 522270 h 522437"/>
              <a:gd name="connsiteX2" fmla="*/ 1501 w 291505"/>
              <a:gd name="connsiteY2" fmla="*/ 186339 h 522437"/>
              <a:gd name="connsiteX3" fmla="*/ 126487 w 291505"/>
              <a:gd name="connsiteY3" fmla="*/ 950 h 522437"/>
              <a:gd name="connsiteX4" fmla="*/ 290039 w 291505"/>
              <a:gd name="connsiteY4" fmla="*/ 153350 h 5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505" h="522437">
                <a:moveTo>
                  <a:pt x="290039" y="153350"/>
                </a:moveTo>
                <a:cubicBezTo>
                  <a:pt x="301654" y="255569"/>
                  <a:pt x="242181" y="515765"/>
                  <a:pt x="185961" y="522270"/>
                </a:cubicBezTo>
                <a:cubicBezTo>
                  <a:pt x="119053" y="529704"/>
                  <a:pt x="13117" y="288559"/>
                  <a:pt x="1501" y="186339"/>
                </a:cubicBezTo>
                <a:cubicBezTo>
                  <a:pt x="-10115" y="84120"/>
                  <a:pt x="47035" y="9778"/>
                  <a:pt x="126487" y="950"/>
                </a:cubicBezTo>
                <a:cubicBezTo>
                  <a:pt x="206404" y="-8343"/>
                  <a:pt x="278423" y="51130"/>
                  <a:pt x="290039" y="15335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1" name="任意多边形: 形状 566"/>
          <p:cNvSpPr/>
          <p:nvPr>
            <p:custDataLst>
              <p:tags r:id="rId13"/>
            </p:custDataLst>
          </p:nvPr>
        </p:nvSpPr>
        <p:spPr>
          <a:xfrm rot="19860000">
            <a:off x="8263890" y="4540250"/>
            <a:ext cx="33020" cy="40005"/>
          </a:xfrm>
          <a:custGeom>
            <a:avLst/>
            <a:gdLst>
              <a:gd name="connsiteX0" fmla="*/ 66531 w 81577"/>
              <a:gd name="connsiteY0" fmla="*/ 117641 h 121910"/>
              <a:gd name="connsiteX1" fmla="*/ 28431 w 81577"/>
              <a:gd name="connsiteY1" fmla="*/ 121822 h 121910"/>
              <a:gd name="connsiteX2" fmla="*/ 9846 w 81577"/>
              <a:gd name="connsiteY2" fmla="*/ 106954 h 121910"/>
              <a:gd name="connsiteX3" fmla="*/ 88 w 81577"/>
              <a:gd name="connsiteY3" fmla="*/ 22855 h 121910"/>
              <a:gd name="connsiteX4" fmla="*/ 14957 w 81577"/>
              <a:gd name="connsiteY4" fmla="*/ 4270 h 121910"/>
              <a:gd name="connsiteX5" fmla="*/ 53057 w 81577"/>
              <a:gd name="connsiteY5" fmla="*/ 88 h 121910"/>
              <a:gd name="connsiteX6" fmla="*/ 71642 w 81577"/>
              <a:gd name="connsiteY6" fmla="*/ 14957 h 121910"/>
              <a:gd name="connsiteX7" fmla="*/ 81399 w 81577"/>
              <a:gd name="connsiteY7" fmla="*/ 99055 h 121910"/>
              <a:gd name="connsiteX8" fmla="*/ 66531 w 81577"/>
              <a:gd name="connsiteY8" fmla="*/ 117641 h 12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77" h="121910">
                <a:moveTo>
                  <a:pt x="66531" y="117641"/>
                </a:moveTo>
                <a:lnTo>
                  <a:pt x="28431" y="121822"/>
                </a:lnTo>
                <a:cubicBezTo>
                  <a:pt x="19138" y="122752"/>
                  <a:pt x="10775" y="116247"/>
                  <a:pt x="9846" y="106954"/>
                </a:cubicBezTo>
                <a:lnTo>
                  <a:pt x="88" y="22855"/>
                </a:lnTo>
                <a:cubicBezTo>
                  <a:pt x="-841" y="13563"/>
                  <a:pt x="5664" y="5199"/>
                  <a:pt x="14957" y="4270"/>
                </a:cubicBezTo>
                <a:lnTo>
                  <a:pt x="53057" y="88"/>
                </a:lnTo>
                <a:cubicBezTo>
                  <a:pt x="62349" y="-841"/>
                  <a:pt x="70713" y="5664"/>
                  <a:pt x="71642" y="14957"/>
                </a:cubicBezTo>
                <a:lnTo>
                  <a:pt x="81399" y="99055"/>
                </a:lnTo>
                <a:cubicBezTo>
                  <a:pt x="82793" y="108348"/>
                  <a:pt x="75824" y="116711"/>
                  <a:pt x="66531" y="117641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2" name="任意多边形: 形状 567"/>
          <p:cNvSpPr/>
          <p:nvPr>
            <p:custDataLst>
              <p:tags r:id="rId14"/>
            </p:custDataLst>
          </p:nvPr>
        </p:nvSpPr>
        <p:spPr>
          <a:xfrm rot="19860000">
            <a:off x="8273415" y="4550410"/>
            <a:ext cx="118745" cy="171450"/>
          </a:xfrm>
          <a:custGeom>
            <a:avLst/>
            <a:gdLst>
              <a:gd name="connsiteX0" fmla="*/ 290039 w 291505"/>
              <a:gd name="connsiteY0" fmla="*/ 153434 h 522521"/>
              <a:gd name="connsiteX1" fmla="*/ 185961 w 291505"/>
              <a:gd name="connsiteY1" fmla="*/ 522354 h 522521"/>
              <a:gd name="connsiteX2" fmla="*/ 1501 w 291505"/>
              <a:gd name="connsiteY2" fmla="*/ 186423 h 522521"/>
              <a:gd name="connsiteX3" fmla="*/ 126487 w 291505"/>
              <a:gd name="connsiteY3" fmla="*/ 1034 h 522521"/>
              <a:gd name="connsiteX4" fmla="*/ 290039 w 291505"/>
              <a:gd name="connsiteY4" fmla="*/ 153434 h 52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505" h="522521">
                <a:moveTo>
                  <a:pt x="290039" y="153434"/>
                </a:moveTo>
                <a:cubicBezTo>
                  <a:pt x="301654" y="255654"/>
                  <a:pt x="242181" y="515849"/>
                  <a:pt x="185961" y="522354"/>
                </a:cubicBezTo>
                <a:cubicBezTo>
                  <a:pt x="119053" y="529788"/>
                  <a:pt x="13117" y="288643"/>
                  <a:pt x="1501" y="186423"/>
                </a:cubicBezTo>
                <a:cubicBezTo>
                  <a:pt x="-10115" y="84204"/>
                  <a:pt x="47035" y="9862"/>
                  <a:pt x="126487" y="1034"/>
                </a:cubicBezTo>
                <a:cubicBezTo>
                  <a:pt x="205940" y="-8723"/>
                  <a:pt x="277958" y="51215"/>
                  <a:pt x="290039" y="153434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" name="任意多边形: 形状 554"/>
          <p:cNvSpPr/>
          <p:nvPr>
            <p:custDataLst>
              <p:tags r:id="rId15"/>
            </p:custDataLst>
          </p:nvPr>
        </p:nvSpPr>
        <p:spPr>
          <a:xfrm rot="9240000">
            <a:off x="6619875" y="4806315"/>
            <a:ext cx="45720" cy="46990"/>
          </a:xfrm>
          <a:custGeom>
            <a:avLst/>
            <a:gdLst>
              <a:gd name="connsiteX0" fmla="*/ 56860 w 67477"/>
              <a:gd name="connsiteY0" fmla="*/ 78698 h 86306"/>
              <a:gd name="connsiteX1" fmla="*/ 41062 w 67477"/>
              <a:gd name="connsiteY1" fmla="*/ 85203 h 86306"/>
              <a:gd name="connsiteX2" fmla="*/ 19225 w 67477"/>
              <a:gd name="connsiteY2" fmla="*/ 75910 h 86306"/>
              <a:gd name="connsiteX3" fmla="*/ 1104 w 67477"/>
              <a:gd name="connsiteY3" fmla="*/ 29447 h 86306"/>
              <a:gd name="connsiteX4" fmla="*/ 10397 w 67477"/>
              <a:gd name="connsiteY4" fmla="*/ 7609 h 86306"/>
              <a:gd name="connsiteX5" fmla="*/ 26194 w 67477"/>
              <a:gd name="connsiteY5" fmla="*/ 1104 h 86306"/>
              <a:gd name="connsiteX6" fmla="*/ 48032 w 67477"/>
              <a:gd name="connsiteY6" fmla="*/ 10397 h 86306"/>
              <a:gd name="connsiteX7" fmla="*/ 66617 w 67477"/>
              <a:gd name="connsiteY7" fmla="*/ 56860 h 86306"/>
              <a:gd name="connsiteX8" fmla="*/ 56860 w 67477"/>
              <a:gd name="connsiteY8" fmla="*/ 78698 h 8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77" h="86306">
                <a:moveTo>
                  <a:pt x="56860" y="78698"/>
                </a:moveTo>
                <a:lnTo>
                  <a:pt x="41062" y="85203"/>
                </a:lnTo>
                <a:cubicBezTo>
                  <a:pt x="32234" y="88455"/>
                  <a:pt x="22477" y="84274"/>
                  <a:pt x="19225" y="75910"/>
                </a:cubicBezTo>
                <a:lnTo>
                  <a:pt x="1104" y="29447"/>
                </a:lnTo>
                <a:cubicBezTo>
                  <a:pt x="-2148" y="20619"/>
                  <a:pt x="2033" y="10861"/>
                  <a:pt x="10397" y="7609"/>
                </a:cubicBezTo>
                <a:lnTo>
                  <a:pt x="26194" y="1104"/>
                </a:lnTo>
                <a:cubicBezTo>
                  <a:pt x="35022" y="-2149"/>
                  <a:pt x="44780" y="2033"/>
                  <a:pt x="48032" y="10397"/>
                </a:cubicBezTo>
                <a:lnTo>
                  <a:pt x="66617" y="56860"/>
                </a:lnTo>
                <a:cubicBezTo>
                  <a:pt x="69405" y="65223"/>
                  <a:pt x="65224" y="74981"/>
                  <a:pt x="56860" y="78698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9" name="任意多边形: 形状 555"/>
          <p:cNvSpPr/>
          <p:nvPr>
            <p:custDataLst>
              <p:tags r:id="rId16"/>
            </p:custDataLst>
          </p:nvPr>
        </p:nvSpPr>
        <p:spPr>
          <a:xfrm rot="9240000">
            <a:off x="6490335" y="4661535"/>
            <a:ext cx="152400" cy="191770"/>
          </a:xfrm>
          <a:custGeom>
            <a:avLst/>
            <a:gdLst>
              <a:gd name="connsiteX0" fmla="*/ 202272 w 224647"/>
              <a:gd name="connsiteY0" fmla="*/ 81430 h 354246"/>
              <a:gd name="connsiteX1" fmla="*/ 198555 w 224647"/>
              <a:gd name="connsiteY1" fmla="*/ 352777 h 354246"/>
              <a:gd name="connsiteX2" fmla="*/ 10843 w 224647"/>
              <a:gd name="connsiteY2" fmla="*/ 156701 h 354246"/>
              <a:gd name="connsiteX3" fmla="*/ 62417 w 224647"/>
              <a:gd name="connsiteY3" fmla="*/ 6624 h 354246"/>
              <a:gd name="connsiteX4" fmla="*/ 202272 w 224647"/>
              <a:gd name="connsiteY4" fmla="*/ 81430 h 35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7" h="354246">
                <a:moveTo>
                  <a:pt x="202272" y="81430"/>
                </a:moveTo>
                <a:cubicBezTo>
                  <a:pt x="229221" y="149267"/>
                  <a:pt x="236190" y="338373"/>
                  <a:pt x="198555" y="352777"/>
                </a:cubicBezTo>
                <a:cubicBezTo>
                  <a:pt x="153950" y="370433"/>
                  <a:pt x="37327" y="224538"/>
                  <a:pt x="10843" y="156701"/>
                </a:cubicBezTo>
                <a:cubicBezTo>
                  <a:pt x="-16106" y="88865"/>
                  <a:pt x="9449" y="27533"/>
                  <a:pt x="62417" y="6624"/>
                </a:cubicBezTo>
                <a:cubicBezTo>
                  <a:pt x="115386" y="-13820"/>
                  <a:pt x="175788" y="13594"/>
                  <a:pt x="202272" y="8143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14" name="任意多边形: 形状 554"/>
          <p:cNvSpPr/>
          <p:nvPr>
            <p:custDataLst>
              <p:tags r:id="rId17"/>
            </p:custDataLst>
          </p:nvPr>
        </p:nvSpPr>
        <p:spPr>
          <a:xfrm rot="3000000">
            <a:off x="8164195" y="2341880"/>
            <a:ext cx="45720" cy="46990"/>
          </a:xfrm>
          <a:custGeom>
            <a:avLst/>
            <a:gdLst>
              <a:gd name="connsiteX0" fmla="*/ 56860 w 67477"/>
              <a:gd name="connsiteY0" fmla="*/ 78698 h 86306"/>
              <a:gd name="connsiteX1" fmla="*/ 41062 w 67477"/>
              <a:gd name="connsiteY1" fmla="*/ 85203 h 86306"/>
              <a:gd name="connsiteX2" fmla="*/ 19225 w 67477"/>
              <a:gd name="connsiteY2" fmla="*/ 75910 h 86306"/>
              <a:gd name="connsiteX3" fmla="*/ 1104 w 67477"/>
              <a:gd name="connsiteY3" fmla="*/ 29447 h 86306"/>
              <a:gd name="connsiteX4" fmla="*/ 10397 w 67477"/>
              <a:gd name="connsiteY4" fmla="*/ 7609 h 86306"/>
              <a:gd name="connsiteX5" fmla="*/ 26194 w 67477"/>
              <a:gd name="connsiteY5" fmla="*/ 1104 h 86306"/>
              <a:gd name="connsiteX6" fmla="*/ 48032 w 67477"/>
              <a:gd name="connsiteY6" fmla="*/ 10397 h 86306"/>
              <a:gd name="connsiteX7" fmla="*/ 66617 w 67477"/>
              <a:gd name="connsiteY7" fmla="*/ 56860 h 86306"/>
              <a:gd name="connsiteX8" fmla="*/ 56860 w 67477"/>
              <a:gd name="connsiteY8" fmla="*/ 78698 h 8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77" h="86306">
                <a:moveTo>
                  <a:pt x="56860" y="78698"/>
                </a:moveTo>
                <a:lnTo>
                  <a:pt x="41062" y="85203"/>
                </a:lnTo>
                <a:cubicBezTo>
                  <a:pt x="32234" y="88455"/>
                  <a:pt x="22477" y="84274"/>
                  <a:pt x="19225" y="75910"/>
                </a:cubicBezTo>
                <a:lnTo>
                  <a:pt x="1104" y="29447"/>
                </a:lnTo>
                <a:cubicBezTo>
                  <a:pt x="-2148" y="20619"/>
                  <a:pt x="2033" y="10861"/>
                  <a:pt x="10397" y="7609"/>
                </a:cubicBezTo>
                <a:lnTo>
                  <a:pt x="26194" y="1104"/>
                </a:lnTo>
                <a:cubicBezTo>
                  <a:pt x="35022" y="-2149"/>
                  <a:pt x="44780" y="2033"/>
                  <a:pt x="48032" y="10397"/>
                </a:cubicBezTo>
                <a:lnTo>
                  <a:pt x="66617" y="56860"/>
                </a:lnTo>
                <a:cubicBezTo>
                  <a:pt x="69405" y="65223"/>
                  <a:pt x="65224" y="74981"/>
                  <a:pt x="56860" y="78698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6" name="任意多边形: 形状 555"/>
          <p:cNvSpPr/>
          <p:nvPr>
            <p:custDataLst>
              <p:tags r:id="rId18"/>
            </p:custDataLst>
          </p:nvPr>
        </p:nvSpPr>
        <p:spPr>
          <a:xfrm rot="3000000">
            <a:off x="8058785" y="2360295"/>
            <a:ext cx="152400" cy="191770"/>
          </a:xfrm>
          <a:custGeom>
            <a:avLst/>
            <a:gdLst>
              <a:gd name="connsiteX0" fmla="*/ 202272 w 224647"/>
              <a:gd name="connsiteY0" fmla="*/ 81430 h 354246"/>
              <a:gd name="connsiteX1" fmla="*/ 198555 w 224647"/>
              <a:gd name="connsiteY1" fmla="*/ 352777 h 354246"/>
              <a:gd name="connsiteX2" fmla="*/ 10843 w 224647"/>
              <a:gd name="connsiteY2" fmla="*/ 156701 h 354246"/>
              <a:gd name="connsiteX3" fmla="*/ 62417 w 224647"/>
              <a:gd name="connsiteY3" fmla="*/ 6624 h 354246"/>
              <a:gd name="connsiteX4" fmla="*/ 202272 w 224647"/>
              <a:gd name="connsiteY4" fmla="*/ 81430 h 35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7" h="354246">
                <a:moveTo>
                  <a:pt x="202272" y="81430"/>
                </a:moveTo>
                <a:cubicBezTo>
                  <a:pt x="229221" y="149267"/>
                  <a:pt x="236190" y="338373"/>
                  <a:pt x="198555" y="352777"/>
                </a:cubicBezTo>
                <a:cubicBezTo>
                  <a:pt x="153950" y="370433"/>
                  <a:pt x="37327" y="224538"/>
                  <a:pt x="10843" y="156701"/>
                </a:cubicBezTo>
                <a:cubicBezTo>
                  <a:pt x="-16106" y="88865"/>
                  <a:pt x="9449" y="27533"/>
                  <a:pt x="62417" y="6624"/>
                </a:cubicBezTo>
                <a:cubicBezTo>
                  <a:pt x="115386" y="-13820"/>
                  <a:pt x="175788" y="13594"/>
                  <a:pt x="202272" y="8143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8" name="任意多边形: 形状 542"/>
          <p:cNvSpPr/>
          <p:nvPr>
            <p:custDataLst>
              <p:tags r:id="rId19"/>
            </p:custDataLst>
          </p:nvPr>
        </p:nvSpPr>
        <p:spPr>
          <a:xfrm rot="13920000">
            <a:off x="8698230" y="3642360"/>
            <a:ext cx="30480" cy="56515"/>
          </a:xfrm>
          <a:custGeom>
            <a:avLst/>
            <a:gdLst>
              <a:gd name="connsiteX0" fmla="*/ 66531 w 81577"/>
              <a:gd name="connsiteY0" fmla="*/ 117641 h 121910"/>
              <a:gd name="connsiteX1" fmla="*/ 28431 w 81577"/>
              <a:gd name="connsiteY1" fmla="*/ 121823 h 121910"/>
              <a:gd name="connsiteX2" fmla="*/ 9846 w 81577"/>
              <a:gd name="connsiteY2" fmla="*/ 106954 h 121910"/>
              <a:gd name="connsiteX3" fmla="*/ 88 w 81577"/>
              <a:gd name="connsiteY3" fmla="*/ 22855 h 121910"/>
              <a:gd name="connsiteX4" fmla="*/ 14957 w 81577"/>
              <a:gd name="connsiteY4" fmla="*/ 4270 h 121910"/>
              <a:gd name="connsiteX5" fmla="*/ 53057 w 81577"/>
              <a:gd name="connsiteY5" fmla="*/ 88 h 121910"/>
              <a:gd name="connsiteX6" fmla="*/ 71642 w 81577"/>
              <a:gd name="connsiteY6" fmla="*/ 14957 h 121910"/>
              <a:gd name="connsiteX7" fmla="*/ 81399 w 81577"/>
              <a:gd name="connsiteY7" fmla="*/ 99055 h 121910"/>
              <a:gd name="connsiteX8" fmla="*/ 66531 w 81577"/>
              <a:gd name="connsiteY8" fmla="*/ 117641 h 12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577" h="121910">
                <a:moveTo>
                  <a:pt x="66531" y="117641"/>
                </a:moveTo>
                <a:lnTo>
                  <a:pt x="28431" y="121823"/>
                </a:lnTo>
                <a:cubicBezTo>
                  <a:pt x="19138" y="122752"/>
                  <a:pt x="10775" y="116247"/>
                  <a:pt x="9846" y="106954"/>
                </a:cubicBezTo>
                <a:lnTo>
                  <a:pt x="88" y="22855"/>
                </a:lnTo>
                <a:cubicBezTo>
                  <a:pt x="-841" y="13563"/>
                  <a:pt x="5664" y="5199"/>
                  <a:pt x="14957" y="4270"/>
                </a:cubicBezTo>
                <a:lnTo>
                  <a:pt x="53057" y="88"/>
                </a:lnTo>
                <a:cubicBezTo>
                  <a:pt x="62349" y="-841"/>
                  <a:pt x="70713" y="5664"/>
                  <a:pt x="71642" y="14957"/>
                </a:cubicBezTo>
                <a:lnTo>
                  <a:pt x="81399" y="99055"/>
                </a:lnTo>
                <a:cubicBezTo>
                  <a:pt x="82793" y="108348"/>
                  <a:pt x="75824" y="116711"/>
                  <a:pt x="66531" y="117641"/>
                </a:cubicBezTo>
                <a:close/>
              </a:path>
            </a:pathLst>
          </a:custGeom>
          <a:solidFill>
            <a:srgbClr val="5D5959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9" name="任意多边形: 形状 543"/>
          <p:cNvSpPr/>
          <p:nvPr>
            <p:custDataLst>
              <p:tags r:id="rId20"/>
            </p:custDataLst>
          </p:nvPr>
        </p:nvSpPr>
        <p:spPr>
          <a:xfrm rot="13920000">
            <a:off x="8756650" y="3463925"/>
            <a:ext cx="108585" cy="242570"/>
          </a:xfrm>
          <a:custGeom>
            <a:avLst/>
            <a:gdLst>
              <a:gd name="connsiteX0" fmla="*/ 290039 w 291505"/>
              <a:gd name="connsiteY0" fmla="*/ 153350 h 522437"/>
              <a:gd name="connsiteX1" fmla="*/ 185961 w 291505"/>
              <a:gd name="connsiteY1" fmla="*/ 522270 h 522437"/>
              <a:gd name="connsiteX2" fmla="*/ 1501 w 291505"/>
              <a:gd name="connsiteY2" fmla="*/ 186339 h 522437"/>
              <a:gd name="connsiteX3" fmla="*/ 126487 w 291505"/>
              <a:gd name="connsiteY3" fmla="*/ 950 h 522437"/>
              <a:gd name="connsiteX4" fmla="*/ 290039 w 291505"/>
              <a:gd name="connsiteY4" fmla="*/ 153350 h 52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505" h="522437">
                <a:moveTo>
                  <a:pt x="290039" y="153350"/>
                </a:moveTo>
                <a:cubicBezTo>
                  <a:pt x="301654" y="255569"/>
                  <a:pt x="242181" y="515765"/>
                  <a:pt x="185961" y="522270"/>
                </a:cubicBezTo>
                <a:cubicBezTo>
                  <a:pt x="119053" y="529704"/>
                  <a:pt x="13117" y="288559"/>
                  <a:pt x="1501" y="186339"/>
                </a:cubicBezTo>
                <a:cubicBezTo>
                  <a:pt x="-10115" y="84120"/>
                  <a:pt x="47035" y="9778"/>
                  <a:pt x="126487" y="950"/>
                </a:cubicBezTo>
                <a:cubicBezTo>
                  <a:pt x="206404" y="-8343"/>
                  <a:pt x="278423" y="51130"/>
                  <a:pt x="290039" y="153350"/>
                </a:cubicBezTo>
                <a:close/>
              </a:path>
            </a:pathLst>
          </a:custGeom>
          <a:solidFill>
            <a:srgbClr val="3F586E"/>
          </a:solidFill>
          <a:ln w="464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2" name="文本框 1"/>
          <p:cNvSpPr txBox="1"/>
          <p:nvPr/>
        </p:nvSpPr>
        <p:spPr>
          <a:xfrm>
            <a:off x="8206105" y="4883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z</a:t>
            </a:r>
            <a:endParaRPr lang="zh-CN" altLang="zh-CN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94" y="4909622"/>
            <a:ext cx="7802613" cy="3365832"/>
          </a:xfrm>
          <a:prstGeom prst="rect">
            <a:avLst/>
          </a:prstGeom>
        </p:spPr>
      </p:pic>
      <p:sp>
        <p:nvSpPr>
          <p:cNvPr id="1048615" name="矩形: 圆角 3"/>
          <p:cNvSpPr/>
          <p:nvPr/>
        </p:nvSpPr>
        <p:spPr>
          <a:xfrm rot="2740543">
            <a:off x="4057710" y="1393585"/>
            <a:ext cx="4076580" cy="4070830"/>
          </a:xfrm>
          <a:prstGeom prst="roundRect">
            <a:avLst>
              <a:gd name="adj" fmla="val 1381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8000">
                <a:srgbClr val="276482">
                  <a:alpha val="12000"/>
                </a:srgbClr>
              </a:gs>
              <a:gs pos="51000">
                <a:srgbClr val="276482">
                  <a:alpha val="91000"/>
                </a:srgbClr>
              </a:gs>
              <a:gs pos="100000">
                <a:srgbClr val="27648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Calibri" panose="020F0502020204030204"/>
                <a:ea typeface="Arial" panose="020B0604020202020204"/>
                <a:cs typeface="+mn-cs"/>
              </a:defRPr>
            </a:lvl9pPr>
          </a:lstStyle>
          <a:p/>
        </p:txBody>
      </p:sp>
      <p:sp>
        <p:nvSpPr>
          <p:cNvPr id="1048616" name="文本框 45"/>
          <p:cNvSpPr txBox="1"/>
          <p:nvPr/>
        </p:nvSpPr>
        <p:spPr>
          <a:xfrm>
            <a:off x="5303912" y="1268761"/>
            <a:ext cx="1584176" cy="7257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3200" spc="1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贰</a:t>
            </a:r>
            <a:endParaRPr lang="zh-CN" altLang="zh-CN" sz="3200" spc="1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1048617" name="文本框 46"/>
          <p:cNvSpPr txBox="1"/>
          <p:nvPr/>
        </p:nvSpPr>
        <p:spPr>
          <a:xfrm>
            <a:off x="3719736" y="3068960"/>
            <a:ext cx="4752528" cy="936099"/>
          </a:xfrm>
          <a:prstGeom prst="rect">
            <a:avLst/>
          </a:prstGeom>
          <a:noFill/>
        </p:spPr>
        <p:txBody>
          <a:bodyPr wrap="square" rtlCol="0" anchor="ctr" anchorCtr="0">
            <a:normAutofit fontScale="7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4000" spc="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拉萨篇——神圣之旅</a:t>
            </a:r>
            <a:endParaRPr lang="zh-CN" altLang="zh-CN" sz="4000" spc="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cxnSp>
        <p:nvCxnSpPr>
          <p:cNvPr id="3145733" name="直接连接符 13"/>
          <p:cNvCxnSpPr/>
          <p:nvPr/>
        </p:nvCxnSpPr>
        <p:spPr>
          <a:xfrm>
            <a:off x="5735960" y="1994481"/>
            <a:ext cx="72008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线连接符 4"/>
          <p:cNvCxnSpPr/>
          <p:nvPr/>
        </p:nvCxnSpPr>
        <p:spPr>
          <a:xfrm>
            <a:off x="695400" y="695960"/>
            <a:ext cx="11034320" cy="0"/>
          </a:xfrm>
          <a:prstGeom prst="line">
            <a:avLst/>
          </a:prstGeom>
          <a:ln w="228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35915" y="1916430"/>
            <a:ext cx="5527040" cy="128651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indent="457200" algn="l"/>
            <a:r>
              <a:rPr lang="zh-CN" altLang="en-US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  <a:sym typeface="宋体" panose="02010600030101010101" pitchFamily="2" charset="-122"/>
              </a:rPr>
              <a:t>首站，我来到了世界上海拔最高的宫殿——布达拉宫。这里不仅是西藏的象征，更是藏传佛教的圣地。其雄伟的建筑、精美的壁画和深厚的文化底蕴，带我领略了藏族文化的博大精深</a:t>
            </a:r>
            <a:endParaRPr lang="zh-CN" altLang="en-US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3687" y="746498"/>
            <a:ext cx="8491076" cy="922020"/>
          </a:xfrm>
          <a:prstGeom prst="rect">
            <a:avLst/>
          </a:prstGeom>
        </p:spPr>
        <p:txBody>
          <a:bodyPr vert="horz" wrap="square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733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布达拉宫</a:t>
            </a:r>
            <a:endParaRPr lang="zh-CN" altLang="en-US" sz="733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5" name="半闭框 4"/>
          <p:cNvSpPr/>
          <p:nvPr/>
        </p:nvSpPr>
        <p:spPr>
          <a:xfrm>
            <a:off x="870858" y="392168"/>
            <a:ext cx="395785" cy="354842"/>
          </a:xfrm>
          <a:prstGeom prst="halfFram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9pPr>
          </a:lstStyle>
          <a:p/>
        </p:txBody>
      </p:sp>
      <p:sp>
        <p:nvSpPr>
          <p:cNvPr id="6" name="半闭框 5"/>
          <p:cNvSpPr/>
          <p:nvPr/>
        </p:nvSpPr>
        <p:spPr>
          <a:xfrm flipH="1" flipV="1">
            <a:off x="10925358" y="1777163"/>
            <a:ext cx="395785" cy="354842"/>
          </a:xfrm>
          <a:prstGeom prst="halfFram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defRPr>
            </a:lvl9pPr>
          </a:lstStyle>
          <a:p/>
        </p:txBody>
      </p:sp>
      <p:cxnSp>
        <p:nvCxnSpPr>
          <p:cNvPr id="7" name="直接连接符 6"/>
          <p:cNvCxnSpPr/>
          <p:nvPr/>
        </p:nvCxnSpPr>
        <p:spPr>
          <a:xfrm>
            <a:off x="839470" y="1484630"/>
            <a:ext cx="2767965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 prLst="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2"/>
      <p:bldP spid="6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128095930"/>
          <p:cNvPicPr>
            <a:picLocks noChangeAspect="1"/>
          </p:cNvPicPr>
          <p:nvPr/>
        </p:nvPicPr>
        <p:blipFill>
          <a:blip r:embed="rId1"/>
          <a:srcRect b="7593"/>
          <a:stretch>
            <a:fillRect/>
          </a:stretch>
        </p:blipFill>
        <p:spPr>
          <a:xfrm>
            <a:off x="0" y="2061210"/>
            <a:ext cx="3922395" cy="4832985"/>
          </a:xfrm>
          <a:prstGeom prst="rect">
            <a:avLst/>
          </a:prstGeom>
        </p:spPr>
      </p:pic>
      <p:pic>
        <p:nvPicPr>
          <p:cNvPr id="3" name="图片 2" descr="微信图片_20241128095925"/>
          <p:cNvPicPr>
            <a:picLocks noChangeAspect="1"/>
          </p:cNvPicPr>
          <p:nvPr/>
        </p:nvPicPr>
        <p:blipFill>
          <a:blip r:embed="rId2"/>
          <a:srcRect b="10741"/>
          <a:stretch>
            <a:fillRect/>
          </a:stretch>
        </p:blipFill>
        <p:spPr>
          <a:xfrm>
            <a:off x="5916295" y="0"/>
            <a:ext cx="6275705" cy="4201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135" y="332740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看着布达拉宫的壮丽景色，走上这条历史悠久的石阶。每一步都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能感受到这里的神圣与宁静。阳光明媚，蓝天白云相映，真是美不胜收。站在这里，不仅欣赏到了壮观的建筑，也体会到了藏文化的深厚底蕴。这是一次令人难忘的旅程。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9510" y="4724718"/>
            <a:ext cx="5080000" cy="1568450"/>
          </a:xfrm>
          <a:prstGeom prst="rect">
            <a:avLst/>
          </a:prstGeom>
        </p:spPr>
        <p:txBody>
          <a:bodyPr>
            <a:spAutoFit/>
          </a:bodyPr>
          <a:p>
            <a:pPr indent="457200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红宫是布达拉宫的重要部分，建于</a:t>
            </a:r>
            <a:r>
              <a:rPr lang="en-US" altLang="zh-CN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17</a:t>
            </a:r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  <a:cs typeface="汉仪昌黎宋刻本原版W" panose="00020600040101010101" charset="-122"/>
              </a:rPr>
              <a:t>世纪，由第五世达赖喇嘛所建。它最初是作为达赖喇嘛的居住地和重要的宗教活动场所。红宫的设计融合了藏族建筑的传统与佛教文化，象征着藏传佛教的权威和精神。红宫的红色外墙代表着佛教的庄严与神圣，内部则保存着许多重要的佛教文物和壁画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  <a:cs typeface="汉仪昌黎宋刻本原版W" panose="00020600040101010101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8790" y="5444950"/>
            <a:ext cx="5455920" cy="521970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r>
              <a:rPr lang="zh-CN" altLang="en-US" sz="1400">
                <a:solidFill>
                  <a:srgbClr val="333333"/>
                </a:solidFill>
                <a:latin typeface="汉仪昌黎宋刻本原版W" panose="00020600040101010101" charset="-122"/>
                <a:ea typeface="汉仪昌黎宋刻本原版W" panose="00020600040101010101" charset="-122"/>
                <a:sym typeface="宋体" panose="02010600030101010101" pitchFamily="2" charset="-122"/>
              </a:rPr>
              <a:t>在拉萨的旅程中，漫步在八廓街。这里是藏族文化的聚集地，街道两旁的商铺售卖着各种藏族工艺品，可以体验到浓厚的藏族风情</a:t>
            </a:r>
            <a:endParaRPr lang="zh-CN" altLang="en-US" sz="1400">
              <a:solidFill>
                <a:srgbClr val="333333"/>
              </a:solidFill>
              <a:latin typeface="汉仪昌黎宋刻本原版W" panose="00020600040101010101" charset="-122"/>
              <a:ea typeface="汉仪昌黎宋刻本原版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01495" y="4479290"/>
            <a:ext cx="2809875" cy="922020"/>
          </a:xfrm>
          <a:prstGeom prst="rect">
            <a:avLst/>
          </a:prstGeom>
        </p:spPr>
        <p:txBody>
          <a:bodyPr vert="horz" wrap="square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en-US" sz="733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八廓街</a:t>
            </a:r>
            <a:endParaRPr lang="zh-CN" altLang="en-US" sz="733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5" name="图片 14" descr="微信图片_20241128095933"/>
          <p:cNvPicPr>
            <a:picLocks noChangeAspect="1"/>
          </p:cNvPicPr>
          <p:nvPr/>
        </p:nvPicPr>
        <p:blipFill>
          <a:blip r:embed="rId2"/>
          <a:srcRect b="10102"/>
          <a:stretch>
            <a:fillRect/>
          </a:stretch>
        </p:blipFill>
        <p:spPr>
          <a:xfrm>
            <a:off x="7463790" y="44450"/>
            <a:ext cx="4242435" cy="617474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1390650" y="5228590"/>
            <a:ext cx="3632200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微信图片_20241128170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116205"/>
            <a:ext cx="6886575" cy="423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3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75658" y="188842"/>
            <a:ext cx="5212080" cy="11068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6600" b="1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charset="-122"/>
                <a:sym typeface="宋体" panose="02010600030101010101" pitchFamily="2" charset="-122"/>
              </a:rPr>
              <a:t>大昭寺</a:t>
            </a:r>
            <a:endParaRPr lang="zh-CN" altLang="zh-CN" sz="6600" b="1">
              <a:solidFill>
                <a:srgbClr val="000000"/>
              </a:solidFill>
              <a:latin typeface="宋体" panose="02010600030101010101" pitchFamily="2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8" name="Rectangle 96"/>
          <p:cNvSpPr/>
          <p:nvPr/>
        </p:nvSpPr>
        <p:spPr>
          <a:xfrm>
            <a:off x="9119870" y="4868545"/>
            <a:ext cx="2801620" cy="1920240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algn="ctr"/>
            <a:r>
              <a:rPr lang="zh-CN" altLang="zh-CN" sz="1600">
                <a:solidFill>
                  <a:schemeClr val="bg1"/>
                </a:solidFill>
                <a:latin typeface="汉仪昌黎宋刻本原版W" panose="00020600040101010101" charset="-122"/>
                <a:ea typeface="汉仪昌黎宋刻本原版W" panose="00020600040101010101" charset="-122"/>
                <a:cs typeface="Arial" panose="020B0604020202020204" pitchFamily="34" charset="0"/>
                <a:sym typeface="宋体" panose="02010600030101010101" pitchFamily="2" charset="-122"/>
              </a:rPr>
              <a:t>大昭寺，这里是藏传佛教的圣地之一。寺内供奉着十二岁如来的佛像，是信徒们朝圣的重要场所。寺庙始建于公元7世纪，拥有悠久的历史和深厚的文化底蕴。</a:t>
            </a:r>
            <a:endParaRPr lang="zh-CN" altLang="zh-CN" sz="1600">
              <a:solidFill>
                <a:schemeClr val="bg1"/>
              </a:solidFill>
              <a:latin typeface="汉仪昌黎宋刻本原版W" panose="00020600040101010101" charset="-122"/>
              <a:ea typeface="汉仪昌黎宋刻本原版W" panose="00020600040101010101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438015" y="1295400"/>
            <a:ext cx="3632200" cy="0"/>
          </a:xfrm>
          <a:prstGeom prst="line">
            <a:avLst/>
          </a:prstGeom>
          <a:ln>
            <a:solidFill>
              <a:srgbClr val="4E6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200000" advTm="7200000">
        <p:fade/>
      </p:transition>
    </mc:Choice>
    <mc:Fallback>
      <p:transition spd="med" advTm="72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 prLst="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411280959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99880" y="981075"/>
            <a:ext cx="2865120" cy="5330190"/>
          </a:xfrm>
          <a:prstGeom prst="rect">
            <a:avLst/>
          </a:prstGeom>
        </p:spPr>
        <p:txBody>
          <a:bodyPr wrap="square">
            <a:noAutofit/>
          </a:bodyPr>
          <a:p>
            <a:pPr indent="457200" algn="l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大昭寺的建筑风格独特，融合了藏族传统与宗教元素，院落宽敞、环境宁静，很适合沉思和冥想。在这里，您不仅能感受到信仰的力量，还能体验到藏文化的独特魅力。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寺内还收藏了许多珍贵的文物，如古老的佛教经典、唐卡和法器等，这些都是研究藏传佛教的重要资料。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大昭寺的魅力不仅在于它的宗教意义，更在于它作为文化遗产的珍贵价值。无论是对宗教感兴趣的游客，还是想要深入了解藏文化的人，这里都是一个不可错过的地方。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  <a:p>
            <a:pPr indent="457200" algn="l"/>
            <a:r>
              <a:rPr lang="zh-CN" altLang="en-US" sz="1600">
                <a:latin typeface="汉仪昌黎宋刻本原版W" panose="00020600040101010101" charset="-122"/>
                <a:ea typeface="汉仪昌黎宋刻本原版W" panose="00020600040101010101" charset="-122"/>
              </a:rPr>
              <a:t>里面有很多黄金。</a:t>
            </a:r>
            <a:endParaRPr lang="zh-CN" altLang="en-US" sz="1600">
              <a:latin typeface="汉仪昌黎宋刻本原版W" panose="00020600040101010101" charset="-122"/>
              <a:ea typeface="汉仪昌黎宋刻本原版W" panose="00020600040101010101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IMING" val="|0.3|0.9|0.7|0.8|0.7|1|2.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TIMING" val="|0.3|0.9|0.7|0.8|0.7|1|2.1"/>
</p:tagLst>
</file>

<file path=ppt/tags/tag22.xml><?xml version="1.0" encoding="utf-8"?>
<p:tagLst xmlns:p="http://schemas.openxmlformats.org/presentationml/2006/main">
  <p:tag name="TIMING" val="|0.3|0.9|0.7|0.8|0.7|1|2.1"/>
</p:tagLst>
</file>

<file path=ppt/tags/tag23.xml><?xml version="1.0" encoding="utf-8"?>
<p:tagLst xmlns:p="http://schemas.openxmlformats.org/presentationml/2006/main">
  <p:tag name="TIMING" val="|0.3|0.9|0.7|0.8|0.7|1|2.1"/>
</p:tagLst>
</file>

<file path=ppt/tags/tag24.xml><?xml version="1.0" encoding="utf-8"?>
<p:tagLst xmlns:p="http://schemas.openxmlformats.org/presentationml/2006/main">
  <p:tag name="AS_NET" val="4.0.30319.42000"/>
  <p:tag name="AS_OS" val="Microsoft Windows NT 6.2.9200.0"/>
  <p:tag name="AS_RELEASE_DATE" val="2017.10.11"/>
  <p:tag name="AS_TITLE" val="Aspose.Slides for .NET 2.0"/>
  <p:tag name="AS_VERSION" val="17.9.1"/>
  <p:tag name="commondata" val="eyJoZGlkIjoiNjVmYzUxOTg4OTE5ZjczZDk0ZTJlMjc1NDk3MzZjNWU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 overrid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2969</Words>
  <Application>WPS 演示</Application>
  <PresentationFormat>全屏显示(4:3)</PresentationFormat>
  <Paragraphs>140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70" baseType="lpstr">
      <vt:lpstr>Arial</vt:lpstr>
      <vt:lpstr>宋体</vt:lpstr>
      <vt:lpstr>Wingdings</vt:lpstr>
      <vt:lpstr>Calibri</vt:lpstr>
      <vt:lpstr>Arial</vt:lpstr>
      <vt:lpstr>微软雅黑</vt:lpstr>
      <vt:lpstr>字魂35号-经典雅黑</vt:lpstr>
      <vt:lpstr>黑体</vt:lpstr>
      <vt:lpstr>字魂100号-方方先锋体</vt:lpstr>
      <vt:lpstr>三极超粗极黑简体</vt:lpstr>
      <vt:lpstr>三极粗极黑简体</vt:lpstr>
      <vt:lpstr>汉仪旗黑-55简</vt:lpstr>
      <vt:lpstr>字酷堂清楷体</vt:lpstr>
      <vt:lpstr>微软雅黑 Light</vt:lpstr>
      <vt:lpstr>Roboto Cn</vt:lpstr>
      <vt:lpstr>Segoe Print</vt:lpstr>
      <vt:lpstr>Roboto Condensed</vt:lpstr>
      <vt:lpstr>Arial Unicode MS</vt:lpstr>
      <vt:lpstr>汉仪尚巍手书W</vt:lpstr>
      <vt:lpstr>Century Gothic</vt:lpstr>
      <vt:lpstr>汉鼎简行书</vt:lpstr>
      <vt:lpstr>等线</vt:lpstr>
      <vt:lpstr>仓耳玄三M W05</vt:lpstr>
      <vt:lpstr>仿宋</vt:lpstr>
      <vt:lpstr>Gulim</vt:lpstr>
      <vt:lpstr>Microsoft JhengHei UI Light</vt:lpstr>
      <vt:lpstr>PMingLiU-ExtB</vt:lpstr>
      <vt:lpstr>Yu Gothic UI Light</vt:lpstr>
      <vt:lpstr>Candara</vt:lpstr>
      <vt:lpstr>WPS灵秀黑</vt:lpstr>
      <vt:lpstr>汉仪书宋二简</vt:lpstr>
      <vt:lpstr>汉仪君黑-45简</vt:lpstr>
      <vt:lpstr>汉仪青云简</vt:lpstr>
      <vt:lpstr>汉仪春然手书简</vt:lpstr>
      <vt:lpstr>竹影瘦金体</vt:lpstr>
      <vt:lpstr>汉仪细行楷繁</vt:lpstr>
      <vt:lpstr>汉仪昌黎宋刻本原版W</vt:lpstr>
      <vt:lpstr>Calibri</vt:lpstr>
      <vt:lpstr>Segoe UI</vt:lpstr>
      <vt:lpstr>Helvetica Neue</vt:lpstr>
      <vt:lpstr>font-size:10.5pt;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毛毛</cp:lastModifiedBy>
  <cp:revision>15</cp:revision>
  <dcterms:created xsi:type="dcterms:W3CDTF">2024-11-28T02:38:00Z</dcterms:created>
  <dcterms:modified xsi:type="dcterms:W3CDTF">2024-11-28T11:43:08Z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8EEDED2956164F788A545FC91EBAC1AC_13</vt:lpwstr>
  </property>
  <property fmtid="{D5CDD505-2E9C-101B-9397-08002B2CF9AE}" pid="3" name="KSOProductBuildVer">
    <vt:lpwstr>2052-12.1.0.17147</vt:lpwstr>
  </property>
</Properties>
</file>